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TAN Pearl" charset="1" panose="00000000000000000000"/>
      <p:regular r:id="rId23"/>
    </p:embeddedFont>
    <p:embeddedFont>
      <p:font typeface="TT Chocolates Bold" charset="1" panose="02000803020000020003"/>
      <p:regular r:id="rId24"/>
    </p:embeddedFont>
    <p:embeddedFont>
      <p:font typeface="TT Chocolates" charset="1" panose="02000503020000020003"/>
      <p:regular r:id="rId25"/>
    </p:embeddedFont>
    <p:embeddedFont>
      <p:font typeface="Rokkitt" charset="1" panose="00000500000000000000"/>
      <p:regular r:id="rId26"/>
    </p:embeddedFont>
    <p:embeddedFont>
      <p:font typeface="Cormorant Garamond" charset="1" panose="00000500000000000000"/>
      <p:regular r:id="rId27"/>
    </p:embeddedFont>
    <p:embeddedFont>
      <p:font typeface="Biski Bold" charset="1" panose="00000000000000000000"/>
      <p:regular r:id="rId28"/>
    </p:embeddedFont>
    <p:embeddedFont>
      <p:font typeface="Noto Serif Display" charset="1" panose="02020502080505020204"/>
      <p:regular r:id="rId29"/>
    </p:embeddedFont>
    <p:embeddedFont>
      <p:font typeface="DejaVu Serif" charset="1" panose="02060603050605020204"/>
      <p:regular r:id="rId30"/>
    </p:embeddedFont>
    <p:embeddedFont>
      <p:font typeface="Biski" charset="1" panose="00000000000000000000"/>
      <p:regular r:id="rId31"/>
    </p:embeddedFont>
    <p:embeddedFont>
      <p:font typeface="TT Chocolates Italics" charset="1" panose="02000503020000090003"/>
      <p:regular r:id="rId32"/>
    </p:embeddedFont>
    <p:embeddedFont>
      <p:font typeface="ITC Benguiat" charset="1" panose="02030603050306020704"/>
      <p:regular r:id="rId33"/>
    </p:embeddedFont>
    <p:embeddedFont>
      <p:font typeface="ITC Edwardian Script" charset="1" panose="02000505090000020002"/>
      <p:regular r:id="rId34"/>
    </p:embeddedFont>
    <p:embeddedFont>
      <p:font typeface="Arimo Bold" charset="1" panose="020B0704020202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gif"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64139" y="2520315"/>
            <a:ext cx="10023861" cy="7766685"/>
            <a:chOff x="0" y="0"/>
            <a:chExt cx="1049018" cy="812800"/>
          </a:xfrm>
        </p:grpSpPr>
        <p:sp>
          <p:nvSpPr>
            <p:cNvPr name="Freeform 3" id="3"/>
            <p:cNvSpPr/>
            <p:nvPr/>
          </p:nvSpPr>
          <p:spPr>
            <a:xfrm flipH="true" flipV="false" rot="0">
              <a:off x="0" y="0"/>
              <a:ext cx="1049018" cy="812800"/>
            </a:xfrm>
            <a:custGeom>
              <a:avLst/>
              <a:gdLst/>
              <a:ahLst/>
              <a:cxnLst/>
              <a:rect r="r" b="b" t="t" l="l"/>
              <a:pathLst>
                <a:path h="812800" w="1049018">
                  <a:moveTo>
                    <a:pt x="1049018" y="0"/>
                  </a:moveTo>
                  <a:lnTo>
                    <a:pt x="0" y="0"/>
                  </a:lnTo>
                  <a:lnTo>
                    <a:pt x="0" y="812800"/>
                  </a:lnTo>
                  <a:lnTo>
                    <a:pt x="1049018" y="812800"/>
                  </a:lnTo>
                  <a:close/>
                </a:path>
              </a:pathLst>
            </a:custGeom>
            <a:blipFill>
              <a:blip r:embed="rId2"/>
              <a:stretch>
                <a:fillRect l="-8147" t="0" r="-8147" b="0"/>
              </a:stretch>
            </a:blipFill>
          </p:spPr>
        </p:sp>
      </p:grpSp>
      <p:grpSp>
        <p:nvGrpSpPr>
          <p:cNvPr name="Group 4" id="4"/>
          <p:cNvGrpSpPr/>
          <p:nvPr/>
        </p:nvGrpSpPr>
        <p:grpSpPr>
          <a:xfrm rot="0">
            <a:off x="14829272" y="886847"/>
            <a:ext cx="2430028" cy="765483"/>
            <a:chOff x="0" y="0"/>
            <a:chExt cx="1290117" cy="406400"/>
          </a:xfrm>
        </p:grpSpPr>
        <p:sp>
          <p:nvSpPr>
            <p:cNvPr name="Freeform 5" id="5"/>
            <p:cNvSpPr/>
            <p:nvPr/>
          </p:nvSpPr>
          <p:spPr>
            <a:xfrm flipH="false" flipV="false" rot="0">
              <a:off x="0" y="0"/>
              <a:ext cx="1290117" cy="406400"/>
            </a:xfrm>
            <a:custGeom>
              <a:avLst/>
              <a:gdLst/>
              <a:ahLst/>
              <a:cxnLst/>
              <a:rect r="r" b="b" t="t" l="l"/>
              <a:pathLst>
                <a:path h="406400" w="1290117">
                  <a:moveTo>
                    <a:pt x="1086917" y="0"/>
                  </a:moveTo>
                  <a:cubicBezTo>
                    <a:pt x="1199142" y="0"/>
                    <a:pt x="1290117" y="90976"/>
                    <a:pt x="1290117" y="203200"/>
                  </a:cubicBezTo>
                  <a:cubicBezTo>
                    <a:pt x="1290117" y="315424"/>
                    <a:pt x="1199142" y="406400"/>
                    <a:pt x="10869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name="TextBox 6" id="6"/>
            <p:cNvSpPr txBox="true"/>
            <p:nvPr/>
          </p:nvSpPr>
          <p:spPr>
            <a:xfrm>
              <a:off x="0" y="-47625"/>
              <a:ext cx="1290117" cy="454025"/>
            </a:xfrm>
            <a:prstGeom prst="rect">
              <a:avLst/>
            </a:prstGeom>
          </p:spPr>
          <p:txBody>
            <a:bodyPr anchor="ctr" rtlCol="false" tIns="50800" lIns="50800" bIns="50800" rIns="50800"/>
            <a:lstStyle/>
            <a:p>
              <a:pPr algn="ctr">
                <a:lnSpc>
                  <a:spcPts val="3440"/>
                </a:lnSpc>
              </a:pPr>
            </a:p>
          </p:txBody>
        </p:sp>
      </p:grpSp>
      <p:grpSp>
        <p:nvGrpSpPr>
          <p:cNvPr name="Group 7" id="7"/>
          <p:cNvGrpSpPr/>
          <p:nvPr/>
        </p:nvGrpSpPr>
        <p:grpSpPr>
          <a:xfrm rot="0">
            <a:off x="0" y="9762583"/>
            <a:ext cx="18288000" cy="524417"/>
            <a:chOff x="0" y="0"/>
            <a:chExt cx="4816593" cy="138118"/>
          </a:xfrm>
        </p:grpSpPr>
        <p:sp>
          <p:nvSpPr>
            <p:cNvPr name="Freeform 8" id="8"/>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9" id="9"/>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grpSp>
        <p:nvGrpSpPr>
          <p:cNvPr name="Group 10" id="10"/>
          <p:cNvGrpSpPr/>
          <p:nvPr/>
        </p:nvGrpSpPr>
        <p:grpSpPr>
          <a:xfrm rot="0">
            <a:off x="0" y="0"/>
            <a:ext cx="18288000" cy="524417"/>
            <a:chOff x="0" y="0"/>
            <a:chExt cx="4816593" cy="138118"/>
          </a:xfrm>
        </p:grpSpPr>
        <p:sp>
          <p:nvSpPr>
            <p:cNvPr name="Freeform 11" id="11"/>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12" id="12"/>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sp>
        <p:nvSpPr>
          <p:cNvPr name="TextBox 13" id="13"/>
          <p:cNvSpPr txBox="true"/>
          <p:nvPr/>
        </p:nvSpPr>
        <p:spPr>
          <a:xfrm rot="0">
            <a:off x="1028700" y="3235126"/>
            <a:ext cx="13505648" cy="2273968"/>
          </a:xfrm>
          <a:prstGeom prst="rect">
            <a:avLst/>
          </a:prstGeom>
        </p:spPr>
        <p:txBody>
          <a:bodyPr anchor="t" rtlCol="false" tIns="0" lIns="0" bIns="0" rIns="0">
            <a:spAutoFit/>
          </a:bodyPr>
          <a:lstStyle/>
          <a:p>
            <a:pPr algn="l">
              <a:lnSpc>
                <a:spcPts val="17628"/>
              </a:lnSpc>
            </a:pPr>
            <a:r>
              <a:rPr lang="en-US" sz="12591">
                <a:solidFill>
                  <a:srgbClr val="BD9479"/>
                </a:solidFill>
                <a:latin typeface="TAN Pearl"/>
                <a:ea typeface="TAN Pearl"/>
                <a:cs typeface="TAN Pearl"/>
                <a:sym typeface="TAN Pearl"/>
              </a:rPr>
              <a:t>Coffee Shop</a:t>
            </a:r>
          </a:p>
        </p:txBody>
      </p:sp>
      <p:sp>
        <p:nvSpPr>
          <p:cNvPr name="TextBox 14" id="14"/>
          <p:cNvSpPr txBox="true"/>
          <p:nvPr/>
        </p:nvSpPr>
        <p:spPr>
          <a:xfrm rot="0">
            <a:off x="1028700" y="5927924"/>
            <a:ext cx="11041616" cy="762000"/>
          </a:xfrm>
          <a:prstGeom prst="rect">
            <a:avLst/>
          </a:prstGeom>
        </p:spPr>
        <p:txBody>
          <a:bodyPr anchor="t" rtlCol="false" tIns="0" lIns="0" bIns="0" rIns="0">
            <a:spAutoFit/>
          </a:bodyPr>
          <a:lstStyle/>
          <a:p>
            <a:pPr algn="l">
              <a:lnSpc>
                <a:spcPts val="6299"/>
              </a:lnSpc>
            </a:pPr>
            <a:r>
              <a:rPr lang="en-US" b="true" sz="4499" spc="1349">
                <a:solidFill>
                  <a:srgbClr val="BD9479"/>
                </a:solidFill>
                <a:latin typeface="TT Chocolates Bold"/>
                <a:ea typeface="TT Chocolates Bold"/>
                <a:cs typeface="TT Chocolates Bold"/>
                <a:sym typeface="TT Chocolates Bold"/>
              </a:rPr>
              <a:t>PRESENTATION TEMPLATE</a:t>
            </a:r>
          </a:p>
        </p:txBody>
      </p:sp>
      <p:sp>
        <p:nvSpPr>
          <p:cNvPr name="TextBox 15" id="15"/>
          <p:cNvSpPr txBox="true"/>
          <p:nvPr/>
        </p:nvSpPr>
        <p:spPr>
          <a:xfrm rot="0">
            <a:off x="1028700" y="962567"/>
            <a:ext cx="3265951" cy="547370"/>
          </a:xfrm>
          <a:prstGeom prst="rect">
            <a:avLst/>
          </a:prstGeom>
        </p:spPr>
        <p:txBody>
          <a:bodyPr anchor="t" rtlCol="false" tIns="0" lIns="0" bIns="0" rIns="0">
            <a:spAutoFit/>
          </a:bodyPr>
          <a:lstStyle/>
          <a:p>
            <a:pPr algn="l">
              <a:lnSpc>
                <a:spcPts val="4479"/>
              </a:lnSpc>
            </a:pPr>
            <a:r>
              <a:rPr lang="en-US" sz="3199" spc="319">
                <a:solidFill>
                  <a:srgbClr val="5B4F47"/>
                </a:solidFill>
                <a:latin typeface="TT Chocolates"/>
                <a:ea typeface="TT Chocolates"/>
                <a:cs typeface="TT Chocolates"/>
                <a:sym typeface="TT Chocolates"/>
              </a:rPr>
              <a:t>Salford &amp; Co.</a:t>
            </a:r>
          </a:p>
        </p:txBody>
      </p:sp>
      <p:sp>
        <p:nvSpPr>
          <p:cNvPr name="TextBox 16" id="16"/>
          <p:cNvSpPr txBox="true"/>
          <p:nvPr/>
        </p:nvSpPr>
        <p:spPr>
          <a:xfrm rot="0">
            <a:off x="308379" y="8710388"/>
            <a:ext cx="7777904" cy="547370"/>
          </a:xfrm>
          <a:prstGeom prst="rect">
            <a:avLst/>
          </a:prstGeom>
        </p:spPr>
        <p:txBody>
          <a:bodyPr anchor="t" rtlCol="false" tIns="0" lIns="0" bIns="0" rIns="0">
            <a:spAutoFit/>
          </a:bodyPr>
          <a:lstStyle/>
          <a:p>
            <a:pPr algn="l">
              <a:lnSpc>
                <a:spcPts val="4479"/>
              </a:lnSpc>
            </a:pPr>
            <a:r>
              <a:rPr lang="en-US" sz="3199" spc="319">
                <a:solidFill>
                  <a:srgbClr val="5B4F47"/>
                </a:solidFill>
                <a:latin typeface="TT Chocolates"/>
                <a:ea typeface="TT Chocolates"/>
                <a:cs typeface="TT Chocolates"/>
                <a:sym typeface="TT Chocolates"/>
              </a:rPr>
              <a:t>Nhóm 7: Xây dựng websize bán hàng</a:t>
            </a:r>
          </a:p>
        </p:txBody>
      </p:sp>
      <p:sp>
        <p:nvSpPr>
          <p:cNvPr name="TextBox 17" id="17"/>
          <p:cNvSpPr txBox="true"/>
          <p:nvPr/>
        </p:nvSpPr>
        <p:spPr>
          <a:xfrm rot="0">
            <a:off x="14829272" y="962567"/>
            <a:ext cx="2430028" cy="547370"/>
          </a:xfrm>
          <a:prstGeom prst="rect">
            <a:avLst/>
          </a:prstGeom>
        </p:spPr>
        <p:txBody>
          <a:bodyPr anchor="t" rtlCol="false" tIns="0" lIns="0" bIns="0" rIns="0">
            <a:spAutoFit/>
          </a:bodyPr>
          <a:lstStyle/>
          <a:p>
            <a:pPr algn="ctr">
              <a:lnSpc>
                <a:spcPts val="4479"/>
              </a:lnSpc>
            </a:pPr>
            <a:r>
              <a:rPr lang="en-US" sz="3199" spc="319">
                <a:solidFill>
                  <a:srgbClr val="5B4F47"/>
                </a:solidFill>
                <a:latin typeface="TT Chocolates"/>
                <a:ea typeface="TT Chocolates"/>
                <a:cs typeface="TT Chocolates"/>
                <a:sym typeface="TT Chocolates"/>
              </a:rPr>
              <a:t>Slide 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B4F47"/>
        </a:solidFill>
      </p:bgPr>
    </p:bg>
    <p:spTree>
      <p:nvGrpSpPr>
        <p:cNvPr id="1" name=""/>
        <p:cNvGrpSpPr/>
        <p:nvPr/>
      </p:nvGrpSpPr>
      <p:grpSpPr>
        <a:xfrm>
          <a:off x="0" y="0"/>
          <a:ext cx="0" cy="0"/>
          <a:chOff x="0" y="0"/>
          <a:chExt cx="0" cy="0"/>
        </a:xfrm>
      </p:grpSpPr>
      <p:grpSp>
        <p:nvGrpSpPr>
          <p:cNvPr name="Group 2" id="2"/>
          <p:cNvGrpSpPr/>
          <p:nvPr/>
        </p:nvGrpSpPr>
        <p:grpSpPr>
          <a:xfrm rot="0">
            <a:off x="0" y="9762583"/>
            <a:ext cx="18288000" cy="524417"/>
            <a:chOff x="0" y="0"/>
            <a:chExt cx="4816593" cy="138118"/>
          </a:xfrm>
        </p:grpSpPr>
        <p:sp>
          <p:nvSpPr>
            <p:cNvPr name="Freeform 3" id="3"/>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4" id="4"/>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grpSp>
        <p:nvGrpSpPr>
          <p:cNvPr name="Group 5" id="5"/>
          <p:cNvGrpSpPr/>
          <p:nvPr/>
        </p:nvGrpSpPr>
        <p:grpSpPr>
          <a:xfrm rot="0">
            <a:off x="0" y="0"/>
            <a:ext cx="18288000" cy="524417"/>
            <a:chOff x="0" y="0"/>
            <a:chExt cx="4816593" cy="138118"/>
          </a:xfrm>
        </p:grpSpPr>
        <p:sp>
          <p:nvSpPr>
            <p:cNvPr name="Freeform 6" id="6"/>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7" id="7"/>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sp>
        <p:nvSpPr>
          <p:cNvPr name="Freeform 8" id="8"/>
          <p:cNvSpPr/>
          <p:nvPr/>
        </p:nvSpPr>
        <p:spPr>
          <a:xfrm flipH="false" flipV="false" rot="0">
            <a:off x="296945" y="2827025"/>
            <a:ext cx="8375013" cy="3581931"/>
          </a:xfrm>
          <a:custGeom>
            <a:avLst/>
            <a:gdLst/>
            <a:ahLst/>
            <a:cxnLst/>
            <a:rect r="r" b="b" t="t" l="l"/>
            <a:pathLst>
              <a:path h="3581931" w="8375013">
                <a:moveTo>
                  <a:pt x="0" y="0"/>
                </a:moveTo>
                <a:lnTo>
                  <a:pt x="8375013" y="0"/>
                </a:lnTo>
                <a:lnTo>
                  <a:pt x="8375013" y="3581931"/>
                </a:lnTo>
                <a:lnTo>
                  <a:pt x="0" y="3581931"/>
                </a:lnTo>
                <a:lnTo>
                  <a:pt x="0" y="0"/>
                </a:lnTo>
                <a:close/>
              </a:path>
            </a:pathLst>
          </a:custGeom>
          <a:blipFill>
            <a:blip r:embed="rId2"/>
            <a:stretch>
              <a:fillRect l="0" t="-5676" r="0" b="-5676"/>
            </a:stretch>
          </a:blipFill>
        </p:spPr>
      </p:sp>
      <p:sp>
        <p:nvSpPr>
          <p:cNvPr name="Freeform 9" id="9"/>
          <p:cNvSpPr/>
          <p:nvPr/>
        </p:nvSpPr>
        <p:spPr>
          <a:xfrm flipH="false" flipV="false" rot="0">
            <a:off x="9730223" y="5143500"/>
            <a:ext cx="8025926" cy="3642300"/>
          </a:xfrm>
          <a:custGeom>
            <a:avLst/>
            <a:gdLst/>
            <a:ahLst/>
            <a:cxnLst/>
            <a:rect r="r" b="b" t="t" l="l"/>
            <a:pathLst>
              <a:path h="3642300" w="8025926">
                <a:moveTo>
                  <a:pt x="0" y="0"/>
                </a:moveTo>
                <a:lnTo>
                  <a:pt x="8025926" y="0"/>
                </a:lnTo>
                <a:lnTo>
                  <a:pt x="8025926" y="3642300"/>
                </a:lnTo>
                <a:lnTo>
                  <a:pt x="0" y="3642300"/>
                </a:lnTo>
                <a:lnTo>
                  <a:pt x="0" y="0"/>
                </a:lnTo>
                <a:close/>
              </a:path>
            </a:pathLst>
          </a:custGeom>
          <a:blipFill>
            <a:blip r:embed="rId3"/>
            <a:stretch>
              <a:fillRect l="0" t="-33594" r="0" b="-39658"/>
            </a:stretch>
          </a:blipFill>
        </p:spPr>
      </p:sp>
      <p:sp>
        <p:nvSpPr>
          <p:cNvPr name="TextBox 10" id="10"/>
          <p:cNvSpPr txBox="true"/>
          <p:nvPr/>
        </p:nvSpPr>
        <p:spPr>
          <a:xfrm rot="0">
            <a:off x="1028700" y="791117"/>
            <a:ext cx="10270310" cy="1454149"/>
          </a:xfrm>
          <a:prstGeom prst="rect">
            <a:avLst/>
          </a:prstGeom>
        </p:spPr>
        <p:txBody>
          <a:bodyPr anchor="t" rtlCol="false" tIns="0" lIns="0" bIns="0" rIns="0">
            <a:spAutoFit/>
          </a:bodyPr>
          <a:lstStyle/>
          <a:p>
            <a:pPr algn="l">
              <a:lnSpc>
                <a:spcPts val="11200"/>
              </a:lnSpc>
            </a:pPr>
            <a:r>
              <a:rPr lang="en-US" sz="8000">
                <a:solidFill>
                  <a:srgbClr val="FFFFFF"/>
                </a:solidFill>
                <a:latin typeface="TAN Pearl"/>
                <a:ea typeface="TAN Pearl"/>
                <a:cs typeface="TAN Pearl"/>
                <a:sym typeface="TAN Pearl"/>
              </a:rPr>
              <a:t>Demo sản phẩm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DCC9"/>
        </a:solidFill>
      </p:bgPr>
    </p:bg>
    <p:spTree>
      <p:nvGrpSpPr>
        <p:cNvPr id="1" name=""/>
        <p:cNvGrpSpPr/>
        <p:nvPr/>
      </p:nvGrpSpPr>
      <p:grpSpPr>
        <a:xfrm>
          <a:off x="0" y="0"/>
          <a:ext cx="0" cy="0"/>
          <a:chOff x="0" y="0"/>
          <a:chExt cx="0" cy="0"/>
        </a:xfrm>
      </p:grpSpPr>
      <p:sp>
        <p:nvSpPr>
          <p:cNvPr name="Freeform 2" id="2"/>
          <p:cNvSpPr/>
          <p:nvPr/>
        </p:nvSpPr>
        <p:spPr>
          <a:xfrm flipH="false" flipV="false" rot="0">
            <a:off x="8907957" y="-57662"/>
            <a:ext cx="6752289" cy="10344662"/>
          </a:xfrm>
          <a:custGeom>
            <a:avLst/>
            <a:gdLst/>
            <a:ahLst/>
            <a:cxnLst/>
            <a:rect r="r" b="b" t="t" l="l"/>
            <a:pathLst>
              <a:path h="10344662" w="6752289">
                <a:moveTo>
                  <a:pt x="0" y="0"/>
                </a:moveTo>
                <a:lnTo>
                  <a:pt x="6752290" y="0"/>
                </a:lnTo>
                <a:lnTo>
                  <a:pt x="6752290" y="10344662"/>
                </a:lnTo>
                <a:lnTo>
                  <a:pt x="0" y="10344662"/>
                </a:lnTo>
                <a:lnTo>
                  <a:pt x="0" y="0"/>
                </a:lnTo>
                <a:close/>
              </a:path>
            </a:pathLst>
          </a:custGeom>
          <a:blipFill>
            <a:blip r:embed="rId2"/>
            <a:stretch>
              <a:fillRect l="0" t="-848" r="-124" b="-9686"/>
            </a:stretch>
          </a:blipFill>
        </p:spPr>
      </p:sp>
      <p:sp>
        <p:nvSpPr>
          <p:cNvPr name="TextBox 3" id="3"/>
          <p:cNvSpPr txBox="true"/>
          <p:nvPr/>
        </p:nvSpPr>
        <p:spPr>
          <a:xfrm rot="0">
            <a:off x="361692" y="4464941"/>
            <a:ext cx="7229116" cy="2066926"/>
          </a:xfrm>
          <a:prstGeom prst="rect">
            <a:avLst/>
          </a:prstGeom>
        </p:spPr>
        <p:txBody>
          <a:bodyPr anchor="t" rtlCol="false" tIns="0" lIns="0" bIns="0" rIns="0">
            <a:spAutoFit/>
          </a:bodyPr>
          <a:lstStyle/>
          <a:p>
            <a:pPr algn="ctr">
              <a:lnSpc>
                <a:spcPts val="7200"/>
              </a:lnSpc>
            </a:pPr>
            <a:r>
              <a:rPr lang="en-US" sz="8000" spc="-160">
                <a:solidFill>
                  <a:srgbClr val="D0A933"/>
                </a:solidFill>
                <a:latin typeface="ITC Benguiat"/>
                <a:ea typeface="ITC Benguiat"/>
                <a:cs typeface="ITC Benguiat"/>
                <a:sym typeface="ITC Benguiat"/>
              </a:rPr>
              <a:t>GIAO DIỆN</a:t>
            </a:r>
          </a:p>
          <a:p>
            <a:pPr algn="ctr">
              <a:lnSpc>
                <a:spcPts val="7200"/>
              </a:lnSpc>
            </a:pPr>
            <a:r>
              <a:rPr lang="en-US" sz="8000" spc="-160">
                <a:solidFill>
                  <a:srgbClr val="D0A933"/>
                </a:solidFill>
                <a:latin typeface="ITC Benguiat"/>
                <a:ea typeface="ITC Benguiat"/>
                <a:cs typeface="ITC Benguiat"/>
                <a:sym typeface="ITC Benguiat"/>
              </a:rPr>
              <a:t> TRANG CHỦ</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grpSp>
        <p:nvGrpSpPr>
          <p:cNvPr name="Group 2" id="2"/>
          <p:cNvGrpSpPr/>
          <p:nvPr/>
        </p:nvGrpSpPr>
        <p:grpSpPr>
          <a:xfrm rot="0">
            <a:off x="1028700" y="2296067"/>
            <a:ext cx="16230600" cy="6819358"/>
            <a:chOff x="0" y="0"/>
            <a:chExt cx="21640800" cy="9092478"/>
          </a:xfrm>
        </p:grpSpPr>
        <p:pic>
          <p:nvPicPr>
            <p:cNvPr name="Picture 3" id="3"/>
            <p:cNvPicPr>
              <a:picLocks noChangeAspect="true"/>
            </p:cNvPicPr>
            <p:nvPr/>
          </p:nvPicPr>
          <p:blipFill>
            <a:blip r:embed="rId2"/>
            <a:srcRect l="0" t="8637" r="0" b="8637"/>
            <a:stretch>
              <a:fillRect/>
            </a:stretch>
          </p:blipFill>
          <p:spPr>
            <a:xfrm flipH="false" flipV="false">
              <a:off x="0" y="0"/>
              <a:ext cx="10756900" cy="4482739"/>
            </a:xfrm>
            <a:prstGeom prst="rect">
              <a:avLst/>
            </a:prstGeom>
          </p:spPr>
        </p:pic>
        <p:pic>
          <p:nvPicPr>
            <p:cNvPr name="Picture 4" id="4"/>
            <p:cNvPicPr>
              <a:picLocks noChangeAspect="true"/>
            </p:cNvPicPr>
            <p:nvPr/>
          </p:nvPicPr>
          <p:blipFill>
            <a:blip r:embed="rId3"/>
            <a:srcRect l="0" t="4455" r="0" b="4455"/>
            <a:stretch>
              <a:fillRect/>
            </a:stretch>
          </p:blipFill>
          <p:spPr>
            <a:xfrm flipH="false" flipV="false">
              <a:off x="10883900" y="0"/>
              <a:ext cx="10756900" cy="4482739"/>
            </a:xfrm>
            <a:prstGeom prst="rect">
              <a:avLst/>
            </a:prstGeom>
          </p:spPr>
        </p:pic>
        <p:pic>
          <p:nvPicPr>
            <p:cNvPr name="Picture 5" id="5"/>
            <p:cNvPicPr>
              <a:picLocks noChangeAspect="true"/>
            </p:cNvPicPr>
            <p:nvPr/>
          </p:nvPicPr>
          <p:blipFill>
            <a:blip r:embed="rId4"/>
            <a:srcRect l="9095" t="0" r="9095" b="0"/>
            <a:stretch>
              <a:fillRect/>
            </a:stretch>
          </p:blipFill>
          <p:spPr>
            <a:xfrm flipH="false" flipV="false">
              <a:off x="0" y="4609739"/>
              <a:ext cx="7086600" cy="4482739"/>
            </a:xfrm>
            <a:prstGeom prst="rect">
              <a:avLst/>
            </a:prstGeom>
          </p:spPr>
        </p:pic>
        <p:pic>
          <p:nvPicPr>
            <p:cNvPr name="Picture 6" id="6"/>
            <p:cNvPicPr>
              <a:picLocks noChangeAspect="true"/>
            </p:cNvPicPr>
            <p:nvPr/>
          </p:nvPicPr>
          <p:blipFill>
            <a:blip r:embed="rId5"/>
            <a:srcRect l="8160" t="0" r="8160" b="0"/>
            <a:stretch>
              <a:fillRect/>
            </a:stretch>
          </p:blipFill>
          <p:spPr>
            <a:xfrm flipH="false" flipV="false">
              <a:off x="7213600" y="4609739"/>
              <a:ext cx="7213600" cy="4482739"/>
            </a:xfrm>
            <a:prstGeom prst="rect">
              <a:avLst/>
            </a:prstGeom>
          </p:spPr>
        </p:pic>
        <p:pic>
          <p:nvPicPr>
            <p:cNvPr name="Picture 7" id="7"/>
            <p:cNvPicPr>
              <a:picLocks noChangeAspect="true"/>
            </p:cNvPicPr>
            <p:nvPr/>
          </p:nvPicPr>
          <p:blipFill>
            <a:blip r:embed="rId6"/>
            <a:srcRect l="13442" t="0" r="13442" b="0"/>
            <a:stretch>
              <a:fillRect/>
            </a:stretch>
          </p:blipFill>
          <p:spPr>
            <a:xfrm flipH="false" flipV="false">
              <a:off x="14554200" y="4609739"/>
              <a:ext cx="7086600" cy="4482739"/>
            </a:xfrm>
            <a:prstGeom prst="rect">
              <a:avLst/>
            </a:prstGeom>
          </p:spPr>
        </p:pic>
      </p:grpSp>
      <p:grpSp>
        <p:nvGrpSpPr>
          <p:cNvPr name="Group 8" id="8"/>
          <p:cNvGrpSpPr/>
          <p:nvPr/>
        </p:nvGrpSpPr>
        <p:grpSpPr>
          <a:xfrm rot="0">
            <a:off x="0" y="9762583"/>
            <a:ext cx="18288000" cy="524417"/>
            <a:chOff x="0" y="0"/>
            <a:chExt cx="4816593" cy="138118"/>
          </a:xfrm>
        </p:grpSpPr>
        <p:sp>
          <p:nvSpPr>
            <p:cNvPr name="Freeform 9" id="9"/>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10" id="10"/>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grpSp>
        <p:nvGrpSpPr>
          <p:cNvPr name="Group 11" id="11"/>
          <p:cNvGrpSpPr/>
          <p:nvPr/>
        </p:nvGrpSpPr>
        <p:grpSpPr>
          <a:xfrm rot="0">
            <a:off x="0" y="0"/>
            <a:ext cx="18288000" cy="524417"/>
            <a:chOff x="0" y="0"/>
            <a:chExt cx="4816593" cy="138118"/>
          </a:xfrm>
        </p:grpSpPr>
        <p:sp>
          <p:nvSpPr>
            <p:cNvPr name="Freeform 12" id="12"/>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13" id="13"/>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sp>
        <p:nvSpPr>
          <p:cNvPr name="TextBox 14" id="14"/>
          <p:cNvSpPr txBox="true"/>
          <p:nvPr/>
        </p:nvSpPr>
        <p:spPr>
          <a:xfrm rot="0">
            <a:off x="1028700" y="923832"/>
            <a:ext cx="10718669" cy="1010285"/>
          </a:xfrm>
          <a:prstGeom prst="rect">
            <a:avLst/>
          </a:prstGeom>
        </p:spPr>
        <p:txBody>
          <a:bodyPr anchor="t" rtlCol="false" tIns="0" lIns="0" bIns="0" rIns="0">
            <a:spAutoFit/>
          </a:bodyPr>
          <a:lstStyle/>
          <a:p>
            <a:pPr algn="l">
              <a:lnSpc>
                <a:spcPts val="7840"/>
              </a:lnSpc>
            </a:pPr>
            <a:r>
              <a:rPr lang="en-US" sz="5600">
                <a:solidFill>
                  <a:srgbClr val="5B4F47"/>
                </a:solidFill>
                <a:latin typeface="TAN Pearl"/>
                <a:ea typeface="TAN Pearl"/>
                <a:cs typeface="TAN Pearl"/>
                <a:sym typeface="TAN Pearl"/>
              </a:rPr>
              <a:t>Các trang khác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B4F47"/>
        </a:solidFill>
      </p:bgPr>
    </p:bg>
    <p:spTree>
      <p:nvGrpSpPr>
        <p:cNvPr id="1" name=""/>
        <p:cNvGrpSpPr/>
        <p:nvPr/>
      </p:nvGrpSpPr>
      <p:grpSpPr>
        <a:xfrm>
          <a:off x="0" y="0"/>
          <a:ext cx="0" cy="0"/>
          <a:chOff x="0" y="0"/>
          <a:chExt cx="0" cy="0"/>
        </a:xfrm>
      </p:grpSpPr>
      <p:grpSp>
        <p:nvGrpSpPr>
          <p:cNvPr name="Group 2" id="2"/>
          <p:cNvGrpSpPr/>
          <p:nvPr/>
        </p:nvGrpSpPr>
        <p:grpSpPr>
          <a:xfrm rot="0">
            <a:off x="8557525" y="2520315"/>
            <a:ext cx="9730475" cy="7766685"/>
            <a:chOff x="0" y="0"/>
            <a:chExt cx="1018315" cy="812800"/>
          </a:xfrm>
        </p:grpSpPr>
        <p:sp>
          <p:nvSpPr>
            <p:cNvPr name="Freeform 3" id="3"/>
            <p:cNvSpPr/>
            <p:nvPr/>
          </p:nvSpPr>
          <p:spPr>
            <a:xfrm flipH="false" flipV="false" rot="0">
              <a:off x="0" y="0"/>
              <a:ext cx="1018315" cy="812800"/>
            </a:xfrm>
            <a:custGeom>
              <a:avLst/>
              <a:gdLst/>
              <a:ahLst/>
              <a:cxnLst/>
              <a:rect r="r" b="b" t="t" l="l"/>
              <a:pathLst>
                <a:path h="812800" w="1018315">
                  <a:moveTo>
                    <a:pt x="0" y="0"/>
                  </a:moveTo>
                  <a:lnTo>
                    <a:pt x="1018315" y="0"/>
                  </a:lnTo>
                  <a:lnTo>
                    <a:pt x="1018315" y="812800"/>
                  </a:lnTo>
                  <a:lnTo>
                    <a:pt x="0" y="812800"/>
                  </a:lnTo>
                  <a:close/>
                </a:path>
              </a:pathLst>
            </a:custGeom>
            <a:blipFill>
              <a:blip r:embed="rId2"/>
              <a:stretch>
                <a:fillRect l="0" t="-33523" r="0" b="-33523"/>
              </a:stretch>
            </a:blipFill>
          </p:spPr>
        </p:sp>
      </p:grpSp>
      <p:sp>
        <p:nvSpPr>
          <p:cNvPr name="TextBox 4" id="4"/>
          <p:cNvSpPr txBox="true"/>
          <p:nvPr/>
        </p:nvSpPr>
        <p:spPr>
          <a:xfrm rot="0">
            <a:off x="178019" y="-517636"/>
            <a:ext cx="16021776" cy="4938000"/>
          </a:xfrm>
          <a:prstGeom prst="rect">
            <a:avLst/>
          </a:prstGeom>
        </p:spPr>
        <p:txBody>
          <a:bodyPr anchor="t" rtlCol="false" tIns="0" lIns="0" bIns="0" rIns="0">
            <a:spAutoFit/>
          </a:bodyPr>
          <a:lstStyle/>
          <a:p>
            <a:pPr algn="l">
              <a:lnSpc>
                <a:spcPts val="16051"/>
              </a:lnSpc>
            </a:pPr>
            <a:r>
              <a:rPr lang="en-US" sz="11465">
                <a:solidFill>
                  <a:srgbClr val="FFFFFF"/>
                </a:solidFill>
                <a:latin typeface="Biski"/>
                <a:ea typeface="Biski"/>
                <a:cs typeface="Biski"/>
                <a:sym typeface="Biski"/>
              </a:rPr>
              <a:t>Hạn chế và hướng phát triển</a:t>
            </a:r>
          </a:p>
        </p:txBody>
      </p:sp>
      <p:grpSp>
        <p:nvGrpSpPr>
          <p:cNvPr name="Group 5" id="5"/>
          <p:cNvGrpSpPr/>
          <p:nvPr/>
        </p:nvGrpSpPr>
        <p:grpSpPr>
          <a:xfrm rot="0">
            <a:off x="0" y="9762583"/>
            <a:ext cx="18288000" cy="524417"/>
            <a:chOff x="0" y="0"/>
            <a:chExt cx="4816593" cy="138118"/>
          </a:xfrm>
        </p:grpSpPr>
        <p:sp>
          <p:nvSpPr>
            <p:cNvPr name="Freeform 6" id="6"/>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7" id="7"/>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grpSp>
        <p:nvGrpSpPr>
          <p:cNvPr name="Group 8" id="8"/>
          <p:cNvGrpSpPr/>
          <p:nvPr/>
        </p:nvGrpSpPr>
        <p:grpSpPr>
          <a:xfrm rot="0">
            <a:off x="0" y="0"/>
            <a:ext cx="18288000" cy="524417"/>
            <a:chOff x="0" y="0"/>
            <a:chExt cx="4816593" cy="138118"/>
          </a:xfrm>
        </p:grpSpPr>
        <p:sp>
          <p:nvSpPr>
            <p:cNvPr name="Freeform 9" id="9"/>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10" id="10"/>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4356" y="3261070"/>
            <a:ext cx="2329524" cy="2329524"/>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24906" t="0" r="-24906" b="0"/>
              </a:stretch>
            </a:blipFill>
          </p:spPr>
        </p:sp>
      </p:grpSp>
      <p:grpSp>
        <p:nvGrpSpPr>
          <p:cNvPr name="Group 4" id="4"/>
          <p:cNvGrpSpPr/>
          <p:nvPr/>
        </p:nvGrpSpPr>
        <p:grpSpPr>
          <a:xfrm rot="0">
            <a:off x="1204356" y="6421959"/>
            <a:ext cx="2329524" cy="232952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0" t="-24859" r="0" b="-24859"/>
              </a:stretch>
            </a:blipFill>
          </p:spPr>
        </p:sp>
      </p:grpSp>
      <p:grpSp>
        <p:nvGrpSpPr>
          <p:cNvPr name="Group 6" id="6"/>
          <p:cNvGrpSpPr/>
          <p:nvPr/>
        </p:nvGrpSpPr>
        <p:grpSpPr>
          <a:xfrm rot="0">
            <a:off x="9319656" y="3261070"/>
            <a:ext cx="2329524" cy="232952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l="-25046" t="0" r="-25046" b="0"/>
              </a:stretch>
            </a:blipFill>
          </p:spPr>
        </p:sp>
      </p:grpSp>
      <p:sp>
        <p:nvSpPr>
          <p:cNvPr name="TextBox 8" id="8"/>
          <p:cNvSpPr txBox="true"/>
          <p:nvPr/>
        </p:nvSpPr>
        <p:spPr>
          <a:xfrm rot="0">
            <a:off x="1028700" y="562622"/>
            <a:ext cx="10718669" cy="2025649"/>
          </a:xfrm>
          <a:prstGeom prst="rect">
            <a:avLst/>
          </a:prstGeom>
        </p:spPr>
        <p:txBody>
          <a:bodyPr anchor="t" rtlCol="false" tIns="0" lIns="0" bIns="0" rIns="0">
            <a:spAutoFit/>
          </a:bodyPr>
          <a:lstStyle/>
          <a:p>
            <a:pPr algn="l">
              <a:lnSpc>
                <a:spcPts val="11200"/>
              </a:lnSpc>
            </a:pPr>
            <a:r>
              <a:rPr lang="en-US" sz="8000">
                <a:solidFill>
                  <a:srgbClr val="745E4D"/>
                </a:solidFill>
                <a:latin typeface="Biski"/>
                <a:ea typeface="Biski"/>
                <a:cs typeface="Biski"/>
                <a:sym typeface="Biski"/>
              </a:rPr>
              <a:t>Hạn chế</a:t>
            </a:r>
          </a:p>
        </p:txBody>
      </p:sp>
      <p:sp>
        <p:nvSpPr>
          <p:cNvPr name="TextBox 9" id="9"/>
          <p:cNvSpPr txBox="true"/>
          <p:nvPr/>
        </p:nvSpPr>
        <p:spPr>
          <a:xfrm rot="0">
            <a:off x="3913229" y="3318220"/>
            <a:ext cx="4502437" cy="590077"/>
          </a:xfrm>
          <a:prstGeom prst="rect">
            <a:avLst/>
          </a:prstGeom>
        </p:spPr>
        <p:txBody>
          <a:bodyPr anchor="t" rtlCol="false" tIns="0" lIns="0" bIns="0" rIns="0">
            <a:spAutoFit/>
          </a:bodyPr>
          <a:lstStyle/>
          <a:p>
            <a:pPr algn="l">
              <a:lnSpc>
                <a:spcPts val="4484"/>
              </a:lnSpc>
            </a:pPr>
            <a:r>
              <a:rPr lang="en-US" sz="4270">
                <a:solidFill>
                  <a:srgbClr val="5B4F47"/>
                </a:solidFill>
                <a:latin typeface="TT Chocolates"/>
                <a:ea typeface="TT Chocolates"/>
                <a:cs typeface="TT Chocolates"/>
                <a:sym typeface="TT Chocolates"/>
              </a:rPr>
              <a:t>Chức năng</a:t>
            </a:r>
          </a:p>
        </p:txBody>
      </p:sp>
      <p:sp>
        <p:nvSpPr>
          <p:cNvPr name="TextBox 10" id="10"/>
          <p:cNvSpPr txBox="true"/>
          <p:nvPr/>
        </p:nvSpPr>
        <p:spPr>
          <a:xfrm rot="0">
            <a:off x="3913229" y="3962718"/>
            <a:ext cx="4768202" cy="1198880"/>
          </a:xfrm>
          <a:prstGeom prst="rect">
            <a:avLst/>
          </a:prstGeom>
        </p:spPr>
        <p:txBody>
          <a:bodyPr anchor="t" rtlCol="false" tIns="0" lIns="0" bIns="0" rIns="0">
            <a:spAutoFit/>
          </a:bodyPr>
          <a:lstStyle/>
          <a:p>
            <a:pPr algn="just">
              <a:lnSpc>
                <a:spcPts val="3220"/>
              </a:lnSpc>
              <a:spcBef>
                <a:spcPct val="0"/>
              </a:spcBef>
            </a:pPr>
            <a:r>
              <a:rPr lang="en-US" sz="2300">
                <a:solidFill>
                  <a:srgbClr val="5B4F47"/>
                </a:solidFill>
                <a:latin typeface="Rokkitt"/>
                <a:ea typeface="Rokkitt"/>
                <a:cs typeface="Rokkitt"/>
                <a:sym typeface="Rokkitt"/>
              </a:rPr>
              <a:t>Phần mềm còn thiếu chức năng, chưa hoàn thiện : thống kê còn thiếu sót, chưa có chức năng đánh giá sản phẩm.</a:t>
            </a:r>
          </a:p>
        </p:txBody>
      </p:sp>
      <p:sp>
        <p:nvSpPr>
          <p:cNvPr name="TextBox 11" id="11"/>
          <p:cNvSpPr txBox="true"/>
          <p:nvPr/>
        </p:nvSpPr>
        <p:spPr>
          <a:xfrm rot="0">
            <a:off x="12030180" y="3318220"/>
            <a:ext cx="4502437" cy="590077"/>
          </a:xfrm>
          <a:prstGeom prst="rect">
            <a:avLst/>
          </a:prstGeom>
        </p:spPr>
        <p:txBody>
          <a:bodyPr anchor="t" rtlCol="false" tIns="0" lIns="0" bIns="0" rIns="0">
            <a:spAutoFit/>
          </a:bodyPr>
          <a:lstStyle/>
          <a:p>
            <a:pPr algn="l">
              <a:lnSpc>
                <a:spcPts val="4484"/>
              </a:lnSpc>
            </a:pPr>
            <a:r>
              <a:rPr lang="en-US" sz="4270">
                <a:solidFill>
                  <a:srgbClr val="5B4F47"/>
                </a:solidFill>
                <a:latin typeface="TT Chocolates"/>
                <a:ea typeface="TT Chocolates"/>
                <a:cs typeface="TT Chocolates"/>
                <a:sym typeface="TT Chocolates"/>
              </a:rPr>
              <a:t>Sao lưu</a:t>
            </a:r>
          </a:p>
        </p:txBody>
      </p:sp>
      <p:sp>
        <p:nvSpPr>
          <p:cNvPr name="TextBox 12" id="12"/>
          <p:cNvSpPr txBox="true"/>
          <p:nvPr/>
        </p:nvSpPr>
        <p:spPr>
          <a:xfrm rot="0">
            <a:off x="3913229" y="7152553"/>
            <a:ext cx="4768202" cy="1598930"/>
          </a:xfrm>
          <a:prstGeom prst="rect">
            <a:avLst/>
          </a:prstGeom>
        </p:spPr>
        <p:txBody>
          <a:bodyPr anchor="t" rtlCol="false" tIns="0" lIns="0" bIns="0" rIns="0">
            <a:spAutoFit/>
          </a:bodyPr>
          <a:lstStyle/>
          <a:p>
            <a:pPr algn="just">
              <a:lnSpc>
                <a:spcPts val="3220"/>
              </a:lnSpc>
            </a:pPr>
            <a:r>
              <a:rPr lang="en-US" sz="2300">
                <a:solidFill>
                  <a:srgbClr val="5B4F47"/>
                </a:solidFill>
                <a:latin typeface="Rokkitt"/>
                <a:ea typeface="Rokkitt"/>
                <a:cs typeface="Rokkitt"/>
                <a:sym typeface="Rokkitt"/>
              </a:rPr>
              <a:t>Nếu không có biện pháp bảo mật tốt, website có thể bị tấn công, lộ thông tin khách hàng.</a:t>
            </a:r>
          </a:p>
          <a:p>
            <a:pPr algn="just">
              <a:lnSpc>
                <a:spcPts val="3220"/>
              </a:lnSpc>
              <a:spcBef>
                <a:spcPct val="0"/>
              </a:spcBef>
            </a:pPr>
          </a:p>
        </p:txBody>
      </p:sp>
      <p:sp>
        <p:nvSpPr>
          <p:cNvPr name="TextBox 13" id="13"/>
          <p:cNvSpPr txBox="true"/>
          <p:nvPr/>
        </p:nvSpPr>
        <p:spPr>
          <a:xfrm rot="0">
            <a:off x="12030180" y="3962718"/>
            <a:ext cx="4768202" cy="798830"/>
          </a:xfrm>
          <a:prstGeom prst="rect">
            <a:avLst/>
          </a:prstGeom>
        </p:spPr>
        <p:txBody>
          <a:bodyPr anchor="t" rtlCol="false" tIns="0" lIns="0" bIns="0" rIns="0">
            <a:spAutoFit/>
          </a:bodyPr>
          <a:lstStyle/>
          <a:p>
            <a:pPr algn="just">
              <a:lnSpc>
                <a:spcPts val="3220"/>
              </a:lnSpc>
              <a:spcBef>
                <a:spcPct val="0"/>
              </a:spcBef>
            </a:pPr>
            <a:r>
              <a:rPr lang="en-US" sz="2300">
                <a:solidFill>
                  <a:srgbClr val="5B4F47"/>
                </a:solidFill>
                <a:latin typeface="TT Chocolates"/>
                <a:ea typeface="TT Chocolates"/>
                <a:cs typeface="TT Chocolates"/>
                <a:sym typeface="TT Chocolates"/>
              </a:rPr>
              <a:t>Chưa có chức năng sao lưu dữ liệu, và hồi phục dữ liệu.</a:t>
            </a:r>
          </a:p>
        </p:txBody>
      </p:sp>
      <p:grpSp>
        <p:nvGrpSpPr>
          <p:cNvPr name="Group 14" id="14"/>
          <p:cNvGrpSpPr/>
          <p:nvPr/>
        </p:nvGrpSpPr>
        <p:grpSpPr>
          <a:xfrm rot="0">
            <a:off x="0" y="9762583"/>
            <a:ext cx="18288000" cy="524417"/>
            <a:chOff x="0" y="0"/>
            <a:chExt cx="4816593" cy="138118"/>
          </a:xfrm>
        </p:grpSpPr>
        <p:sp>
          <p:nvSpPr>
            <p:cNvPr name="Freeform 15" id="15"/>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16" id="16"/>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grpSp>
        <p:nvGrpSpPr>
          <p:cNvPr name="Group 17" id="17"/>
          <p:cNvGrpSpPr/>
          <p:nvPr/>
        </p:nvGrpSpPr>
        <p:grpSpPr>
          <a:xfrm rot="0">
            <a:off x="0" y="0"/>
            <a:ext cx="18288000" cy="524417"/>
            <a:chOff x="0" y="0"/>
            <a:chExt cx="4816593" cy="138118"/>
          </a:xfrm>
        </p:grpSpPr>
        <p:sp>
          <p:nvSpPr>
            <p:cNvPr name="Freeform 18" id="18"/>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19" id="19"/>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sp>
        <p:nvSpPr>
          <p:cNvPr name="TextBox 20" id="20"/>
          <p:cNvSpPr txBox="true"/>
          <p:nvPr/>
        </p:nvSpPr>
        <p:spPr>
          <a:xfrm rot="0">
            <a:off x="3913229" y="6479109"/>
            <a:ext cx="4502437" cy="590077"/>
          </a:xfrm>
          <a:prstGeom prst="rect">
            <a:avLst/>
          </a:prstGeom>
        </p:spPr>
        <p:txBody>
          <a:bodyPr anchor="t" rtlCol="false" tIns="0" lIns="0" bIns="0" rIns="0">
            <a:spAutoFit/>
          </a:bodyPr>
          <a:lstStyle/>
          <a:p>
            <a:pPr algn="l">
              <a:lnSpc>
                <a:spcPts val="4484"/>
              </a:lnSpc>
            </a:pPr>
            <a:r>
              <a:rPr lang="en-US" sz="4270">
                <a:solidFill>
                  <a:srgbClr val="5B4F47"/>
                </a:solidFill>
                <a:latin typeface="TT Chocolates"/>
                <a:ea typeface="TT Chocolates"/>
                <a:cs typeface="TT Chocolates"/>
                <a:sym typeface="TT Chocolates"/>
              </a:rPr>
              <a:t>Bảo mật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62583"/>
            <a:ext cx="18288000" cy="524417"/>
            <a:chOff x="0" y="0"/>
            <a:chExt cx="4816593" cy="138118"/>
          </a:xfrm>
        </p:grpSpPr>
        <p:sp>
          <p:nvSpPr>
            <p:cNvPr name="Freeform 3" id="3"/>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4" id="4"/>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grpSp>
        <p:nvGrpSpPr>
          <p:cNvPr name="Group 5" id="5"/>
          <p:cNvGrpSpPr/>
          <p:nvPr/>
        </p:nvGrpSpPr>
        <p:grpSpPr>
          <a:xfrm rot="0">
            <a:off x="0" y="0"/>
            <a:ext cx="18288000" cy="524417"/>
            <a:chOff x="0" y="0"/>
            <a:chExt cx="4816593" cy="138118"/>
          </a:xfrm>
        </p:grpSpPr>
        <p:sp>
          <p:nvSpPr>
            <p:cNvPr name="Freeform 6" id="6"/>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7" id="7"/>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pic>
        <p:nvPicPr>
          <p:cNvPr name="Picture 8" id="8"/>
          <p:cNvPicPr>
            <a:picLocks noChangeAspect="true"/>
          </p:cNvPicPr>
          <p:nvPr/>
        </p:nvPicPr>
        <p:blipFill>
          <a:blip r:embed="rId2"/>
          <a:srcRect l="0" t="0" r="0" b="0"/>
          <a:stretch>
            <a:fillRect/>
          </a:stretch>
        </p:blipFill>
        <p:spPr>
          <a:xfrm flipH="false" flipV="false" rot="0">
            <a:off x="1611012" y="3131488"/>
            <a:ext cx="1397342" cy="2430160"/>
          </a:xfrm>
          <a:prstGeom prst="rect">
            <a:avLst/>
          </a:prstGeom>
        </p:spPr>
      </p:pic>
      <p:sp>
        <p:nvSpPr>
          <p:cNvPr name="Freeform 9" id="9"/>
          <p:cNvSpPr/>
          <p:nvPr/>
        </p:nvSpPr>
        <p:spPr>
          <a:xfrm flipH="false" flipV="false" rot="0">
            <a:off x="10162200" y="3435997"/>
            <a:ext cx="1585169" cy="1520778"/>
          </a:xfrm>
          <a:custGeom>
            <a:avLst/>
            <a:gdLst/>
            <a:ahLst/>
            <a:cxnLst/>
            <a:rect r="r" b="b" t="t" l="l"/>
            <a:pathLst>
              <a:path h="1520778" w="1585169">
                <a:moveTo>
                  <a:pt x="0" y="0"/>
                </a:moveTo>
                <a:lnTo>
                  <a:pt x="1585169" y="0"/>
                </a:lnTo>
                <a:lnTo>
                  <a:pt x="1585169" y="1520777"/>
                </a:lnTo>
                <a:lnTo>
                  <a:pt x="0" y="15207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10" id="10"/>
          <p:cNvPicPr>
            <a:picLocks noChangeAspect="true"/>
          </p:cNvPicPr>
          <p:nvPr/>
        </p:nvPicPr>
        <p:blipFill>
          <a:blip r:embed="rId5"/>
          <a:srcRect l="0" t="0" r="0" b="0"/>
          <a:stretch>
            <a:fillRect/>
          </a:stretch>
        </p:blipFill>
        <p:spPr>
          <a:xfrm flipH="false" flipV="false" rot="0">
            <a:off x="1200482" y="5942026"/>
            <a:ext cx="2218402" cy="1896734"/>
          </a:xfrm>
          <a:prstGeom prst="rect">
            <a:avLst/>
          </a:prstGeom>
        </p:spPr>
      </p:pic>
      <p:sp>
        <p:nvSpPr>
          <p:cNvPr name="TextBox 11" id="11"/>
          <p:cNvSpPr txBox="true"/>
          <p:nvPr/>
        </p:nvSpPr>
        <p:spPr>
          <a:xfrm rot="0">
            <a:off x="1028700" y="562622"/>
            <a:ext cx="10718669" cy="2025649"/>
          </a:xfrm>
          <a:prstGeom prst="rect">
            <a:avLst/>
          </a:prstGeom>
        </p:spPr>
        <p:txBody>
          <a:bodyPr anchor="t" rtlCol="false" tIns="0" lIns="0" bIns="0" rIns="0">
            <a:spAutoFit/>
          </a:bodyPr>
          <a:lstStyle/>
          <a:p>
            <a:pPr algn="l">
              <a:lnSpc>
                <a:spcPts val="11200"/>
              </a:lnSpc>
            </a:pPr>
            <a:r>
              <a:rPr lang="en-US" sz="8000">
                <a:solidFill>
                  <a:srgbClr val="745E4D"/>
                </a:solidFill>
                <a:latin typeface="Biski"/>
                <a:ea typeface="Biski"/>
                <a:cs typeface="Biski"/>
                <a:sym typeface="Biski"/>
              </a:rPr>
              <a:t>Hướng Phát Triển</a:t>
            </a:r>
          </a:p>
        </p:txBody>
      </p:sp>
      <p:sp>
        <p:nvSpPr>
          <p:cNvPr name="TextBox 12" id="12"/>
          <p:cNvSpPr txBox="true"/>
          <p:nvPr/>
        </p:nvSpPr>
        <p:spPr>
          <a:xfrm rot="0">
            <a:off x="3913229" y="3286916"/>
            <a:ext cx="4502437" cy="590077"/>
          </a:xfrm>
          <a:prstGeom prst="rect">
            <a:avLst/>
          </a:prstGeom>
        </p:spPr>
        <p:txBody>
          <a:bodyPr anchor="t" rtlCol="false" tIns="0" lIns="0" bIns="0" rIns="0">
            <a:spAutoFit/>
          </a:bodyPr>
          <a:lstStyle/>
          <a:p>
            <a:pPr algn="l">
              <a:lnSpc>
                <a:spcPts val="4484"/>
              </a:lnSpc>
            </a:pPr>
            <a:r>
              <a:rPr lang="en-US" sz="4270">
                <a:solidFill>
                  <a:srgbClr val="5B4F47"/>
                </a:solidFill>
                <a:latin typeface="TT Chocolates"/>
                <a:ea typeface="TT Chocolates"/>
                <a:cs typeface="TT Chocolates"/>
                <a:sym typeface="TT Chocolates"/>
              </a:rPr>
              <a:t>Trải nghiệm</a:t>
            </a:r>
          </a:p>
        </p:txBody>
      </p:sp>
      <p:sp>
        <p:nvSpPr>
          <p:cNvPr name="TextBox 13" id="13"/>
          <p:cNvSpPr txBox="true"/>
          <p:nvPr/>
        </p:nvSpPr>
        <p:spPr>
          <a:xfrm rot="0">
            <a:off x="3913229" y="3962718"/>
            <a:ext cx="4768202" cy="1598930"/>
          </a:xfrm>
          <a:prstGeom prst="rect">
            <a:avLst/>
          </a:prstGeom>
        </p:spPr>
        <p:txBody>
          <a:bodyPr anchor="t" rtlCol="false" tIns="0" lIns="0" bIns="0" rIns="0">
            <a:spAutoFit/>
          </a:bodyPr>
          <a:lstStyle/>
          <a:p>
            <a:pPr algn="just">
              <a:lnSpc>
                <a:spcPts val="3220"/>
              </a:lnSpc>
              <a:spcBef>
                <a:spcPct val="0"/>
              </a:spcBef>
            </a:pPr>
            <a:r>
              <a:rPr lang="en-US" sz="2300">
                <a:solidFill>
                  <a:srgbClr val="5B4F47"/>
                </a:solidFill>
                <a:latin typeface="Rokkitt"/>
                <a:ea typeface="Rokkitt"/>
                <a:cs typeface="Rokkitt"/>
                <a:sym typeface="Rokkitt"/>
              </a:rPr>
              <a:t>Cải thiện trải nghiệm người dùng: Đảm bảo rằng các bước trong quy trình thanh toán, duyệt đơn hàng, và thông báo đều mượt mà và dễ hiểu</a:t>
            </a:r>
          </a:p>
        </p:txBody>
      </p:sp>
      <p:sp>
        <p:nvSpPr>
          <p:cNvPr name="TextBox 14" id="14"/>
          <p:cNvSpPr txBox="true"/>
          <p:nvPr/>
        </p:nvSpPr>
        <p:spPr>
          <a:xfrm rot="0">
            <a:off x="4046112" y="6479109"/>
            <a:ext cx="4502437" cy="590077"/>
          </a:xfrm>
          <a:prstGeom prst="rect">
            <a:avLst/>
          </a:prstGeom>
        </p:spPr>
        <p:txBody>
          <a:bodyPr anchor="t" rtlCol="false" tIns="0" lIns="0" bIns="0" rIns="0">
            <a:spAutoFit/>
          </a:bodyPr>
          <a:lstStyle/>
          <a:p>
            <a:pPr algn="l">
              <a:lnSpc>
                <a:spcPts val="4484"/>
              </a:lnSpc>
            </a:pPr>
            <a:r>
              <a:rPr lang="en-US" sz="4270">
                <a:solidFill>
                  <a:srgbClr val="5B4F47"/>
                </a:solidFill>
                <a:latin typeface="TT Chocolates"/>
                <a:ea typeface="TT Chocolates"/>
                <a:cs typeface="TT Chocolates"/>
                <a:sym typeface="TT Chocolates"/>
              </a:rPr>
              <a:t>Giao diện</a:t>
            </a:r>
          </a:p>
        </p:txBody>
      </p:sp>
      <p:sp>
        <p:nvSpPr>
          <p:cNvPr name="TextBox 15" id="15"/>
          <p:cNvSpPr txBox="true"/>
          <p:nvPr/>
        </p:nvSpPr>
        <p:spPr>
          <a:xfrm rot="0">
            <a:off x="12030180" y="3318220"/>
            <a:ext cx="4502437" cy="590077"/>
          </a:xfrm>
          <a:prstGeom prst="rect">
            <a:avLst/>
          </a:prstGeom>
        </p:spPr>
        <p:txBody>
          <a:bodyPr anchor="t" rtlCol="false" tIns="0" lIns="0" bIns="0" rIns="0">
            <a:spAutoFit/>
          </a:bodyPr>
          <a:lstStyle/>
          <a:p>
            <a:pPr algn="l">
              <a:lnSpc>
                <a:spcPts val="4484"/>
              </a:lnSpc>
            </a:pPr>
            <a:r>
              <a:rPr lang="en-US" sz="4270">
                <a:solidFill>
                  <a:srgbClr val="5B4F47"/>
                </a:solidFill>
                <a:latin typeface="TT Chocolates"/>
                <a:ea typeface="TT Chocolates"/>
                <a:cs typeface="TT Chocolates"/>
                <a:sym typeface="TT Chocolates"/>
              </a:rPr>
              <a:t>Thanh toán</a:t>
            </a:r>
          </a:p>
        </p:txBody>
      </p:sp>
      <p:sp>
        <p:nvSpPr>
          <p:cNvPr name="TextBox 16" id="16"/>
          <p:cNvSpPr txBox="true"/>
          <p:nvPr/>
        </p:nvSpPr>
        <p:spPr>
          <a:xfrm rot="0">
            <a:off x="3913229" y="7152553"/>
            <a:ext cx="4768202" cy="398780"/>
          </a:xfrm>
          <a:prstGeom prst="rect">
            <a:avLst/>
          </a:prstGeom>
        </p:spPr>
        <p:txBody>
          <a:bodyPr anchor="t" rtlCol="false" tIns="0" lIns="0" bIns="0" rIns="0">
            <a:spAutoFit/>
          </a:bodyPr>
          <a:lstStyle/>
          <a:p>
            <a:pPr algn="just">
              <a:lnSpc>
                <a:spcPts val="3220"/>
              </a:lnSpc>
              <a:spcBef>
                <a:spcPct val="0"/>
              </a:spcBef>
            </a:pPr>
            <a:r>
              <a:rPr lang="en-US" sz="2300">
                <a:solidFill>
                  <a:srgbClr val="5B4F47"/>
                </a:solidFill>
                <a:latin typeface="Rokkitt"/>
                <a:ea typeface="Rokkitt"/>
                <a:cs typeface="Rokkitt"/>
                <a:sym typeface="Rokkitt"/>
              </a:rPr>
              <a:t>Chưa quá thân thiện với người dùng.</a:t>
            </a:r>
          </a:p>
        </p:txBody>
      </p:sp>
      <p:sp>
        <p:nvSpPr>
          <p:cNvPr name="TextBox 17" id="17"/>
          <p:cNvSpPr txBox="true"/>
          <p:nvPr/>
        </p:nvSpPr>
        <p:spPr>
          <a:xfrm rot="0">
            <a:off x="12030180" y="3962718"/>
            <a:ext cx="5229120" cy="3199130"/>
          </a:xfrm>
          <a:prstGeom prst="rect">
            <a:avLst/>
          </a:prstGeom>
        </p:spPr>
        <p:txBody>
          <a:bodyPr anchor="t" rtlCol="false" tIns="0" lIns="0" bIns="0" rIns="0">
            <a:spAutoFit/>
          </a:bodyPr>
          <a:lstStyle/>
          <a:p>
            <a:pPr algn="just">
              <a:lnSpc>
                <a:spcPts val="3220"/>
              </a:lnSpc>
              <a:spcBef>
                <a:spcPct val="0"/>
              </a:spcBef>
            </a:pPr>
            <a:r>
              <a:rPr lang="en-US" sz="2300">
                <a:solidFill>
                  <a:srgbClr val="5B4F47"/>
                </a:solidFill>
                <a:latin typeface="TT Chocolates"/>
                <a:ea typeface="TT Chocolates"/>
                <a:cs typeface="TT Chocolates"/>
                <a:sym typeface="TT Chocolates"/>
              </a:rPr>
              <a:t>Tích hợp cổng thanh toán thẻ: Để phục vụ tốt hơn nhu cầu của người dùng, cần tích hợp các phương thức thanh toán qua thẻ tín dụng và thẻ ghi nợ. Các cổng thanh toán quốc tế như Stripe, PayPal, hoặc các giải pháp thanh toán nội địa như VNPay, MoMo có thể được xem xét để tăng cường sự tiện lợi cho người dùng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606779" y="936049"/>
            <a:ext cx="19168464" cy="8058579"/>
          </a:xfrm>
          <a:prstGeom prst="rect">
            <a:avLst/>
          </a:prstGeom>
        </p:spPr>
      </p:pic>
      <p:sp>
        <p:nvSpPr>
          <p:cNvPr name="TextBox 3" id="3"/>
          <p:cNvSpPr txBox="true"/>
          <p:nvPr/>
        </p:nvSpPr>
        <p:spPr>
          <a:xfrm rot="0">
            <a:off x="1028700" y="829217"/>
            <a:ext cx="10615578" cy="1293495"/>
          </a:xfrm>
          <a:prstGeom prst="rect">
            <a:avLst/>
          </a:prstGeom>
        </p:spPr>
        <p:txBody>
          <a:bodyPr anchor="t" rtlCol="false" tIns="0" lIns="0" bIns="0" rIns="0">
            <a:spAutoFit/>
          </a:bodyPr>
          <a:lstStyle/>
          <a:p>
            <a:pPr algn="l">
              <a:lnSpc>
                <a:spcPts val="10080"/>
              </a:lnSpc>
            </a:pPr>
            <a:r>
              <a:rPr lang="en-US" sz="7200">
                <a:solidFill>
                  <a:srgbClr val="5B4F47"/>
                </a:solidFill>
                <a:latin typeface="TAN Pearl"/>
                <a:ea typeface="TAN Pearl"/>
                <a:cs typeface="TAN Pearl"/>
                <a:sym typeface="TAN Pearl"/>
              </a:rPr>
              <a:t>Thống Kê</a:t>
            </a:r>
          </a:p>
        </p:txBody>
      </p:sp>
      <p:grpSp>
        <p:nvGrpSpPr>
          <p:cNvPr name="Group 4" id="4"/>
          <p:cNvGrpSpPr/>
          <p:nvPr/>
        </p:nvGrpSpPr>
        <p:grpSpPr>
          <a:xfrm rot="0">
            <a:off x="0" y="9762583"/>
            <a:ext cx="18288000" cy="524417"/>
            <a:chOff x="0" y="0"/>
            <a:chExt cx="4816593" cy="138118"/>
          </a:xfrm>
        </p:grpSpPr>
        <p:sp>
          <p:nvSpPr>
            <p:cNvPr name="Freeform 5" id="5"/>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6" id="6"/>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grpSp>
        <p:nvGrpSpPr>
          <p:cNvPr name="Group 7" id="7"/>
          <p:cNvGrpSpPr/>
          <p:nvPr/>
        </p:nvGrpSpPr>
        <p:grpSpPr>
          <a:xfrm rot="0">
            <a:off x="0" y="0"/>
            <a:ext cx="18288000" cy="524417"/>
            <a:chOff x="0" y="0"/>
            <a:chExt cx="4816593" cy="138118"/>
          </a:xfrm>
        </p:grpSpPr>
        <p:sp>
          <p:nvSpPr>
            <p:cNvPr name="Freeform 8" id="8"/>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9" id="9"/>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0406" y="688807"/>
            <a:ext cx="16230600" cy="5159845"/>
            <a:chOff x="0" y="0"/>
            <a:chExt cx="21640800" cy="6879793"/>
          </a:xfrm>
        </p:grpSpPr>
        <p:sp>
          <p:nvSpPr>
            <p:cNvPr name="TextBox 3" id="3"/>
            <p:cNvSpPr txBox="true"/>
            <p:nvPr/>
          </p:nvSpPr>
          <p:spPr>
            <a:xfrm rot="0">
              <a:off x="0" y="-581025"/>
              <a:ext cx="21640800" cy="6679464"/>
            </a:xfrm>
            <a:prstGeom prst="rect">
              <a:avLst/>
            </a:prstGeom>
          </p:spPr>
          <p:txBody>
            <a:bodyPr anchor="t" rtlCol="false" tIns="0" lIns="0" bIns="0" rIns="0">
              <a:spAutoFit/>
            </a:bodyPr>
            <a:lstStyle/>
            <a:p>
              <a:pPr algn="ctr">
                <a:lnSpc>
                  <a:spcPts val="42463"/>
                </a:lnSpc>
                <a:spcBef>
                  <a:spcPct val="0"/>
                </a:spcBef>
              </a:pPr>
              <a:r>
                <a:rPr lang="en-US" sz="30330">
                  <a:solidFill>
                    <a:srgbClr val="DB639C"/>
                  </a:solidFill>
                  <a:latin typeface="ITC Edwardian Script"/>
                  <a:ea typeface="ITC Edwardian Script"/>
                  <a:cs typeface="ITC Edwardian Script"/>
                  <a:sym typeface="ITC Edwardian Script"/>
                </a:rPr>
                <a:t>Thank You</a:t>
              </a:r>
            </a:p>
          </p:txBody>
        </p:sp>
        <p:sp>
          <p:nvSpPr>
            <p:cNvPr name="TextBox 4" id="4"/>
            <p:cNvSpPr txBox="true"/>
            <p:nvPr/>
          </p:nvSpPr>
          <p:spPr>
            <a:xfrm rot="0">
              <a:off x="0" y="4517775"/>
              <a:ext cx="21640800" cy="2362018"/>
            </a:xfrm>
            <a:prstGeom prst="rect">
              <a:avLst/>
            </a:prstGeom>
          </p:spPr>
          <p:txBody>
            <a:bodyPr anchor="t" rtlCol="false" tIns="0" lIns="0" bIns="0" rIns="0">
              <a:spAutoFit/>
            </a:bodyPr>
            <a:lstStyle/>
            <a:p>
              <a:pPr algn="ctr">
                <a:lnSpc>
                  <a:spcPts val="14706"/>
                </a:lnSpc>
                <a:spcBef>
                  <a:spcPct val="0"/>
                </a:spcBef>
              </a:pPr>
              <a:r>
                <a:rPr lang="en-US" b="true" sz="10504">
                  <a:solidFill>
                    <a:srgbClr val="DB639C"/>
                  </a:solidFill>
                  <a:latin typeface="Arimo Bold"/>
                  <a:ea typeface="Arimo Bold"/>
                  <a:cs typeface="Arimo Bold"/>
                  <a:sym typeface="Arimo Bold"/>
                </a:rPr>
                <a:t>FOR WATCHING</a:t>
              </a:r>
            </a:p>
          </p:txBody>
        </p:sp>
      </p:grpSp>
      <p:sp>
        <p:nvSpPr>
          <p:cNvPr name="Freeform 5" id="5"/>
          <p:cNvSpPr/>
          <p:nvPr/>
        </p:nvSpPr>
        <p:spPr>
          <a:xfrm flipH="false" flipV="false" rot="0">
            <a:off x="1028700" y="5907630"/>
            <a:ext cx="498355" cy="498355"/>
          </a:xfrm>
          <a:custGeom>
            <a:avLst/>
            <a:gdLst/>
            <a:ahLst/>
            <a:cxnLst/>
            <a:rect r="r" b="b" t="t" l="l"/>
            <a:pathLst>
              <a:path h="498355" w="498355">
                <a:moveTo>
                  <a:pt x="0" y="0"/>
                </a:moveTo>
                <a:lnTo>
                  <a:pt x="498355" y="0"/>
                </a:lnTo>
                <a:lnTo>
                  <a:pt x="498355" y="498355"/>
                </a:lnTo>
                <a:lnTo>
                  <a:pt x="0" y="498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37994" y="6838109"/>
            <a:ext cx="489061" cy="489061"/>
          </a:xfrm>
          <a:custGeom>
            <a:avLst/>
            <a:gdLst/>
            <a:ahLst/>
            <a:cxnLst/>
            <a:rect r="r" b="b" t="t" l="l"/>
            <a:pathLst>
              <a:path h="489061" w="489061">
                <a:moveTo>
                  <a:pt x="0" y="0"/>
                </a:moveTo>
                <a:lnTo>
                  <a:pt x="489061" y="0"/>
                </a:lnTo>
                <a:lnTo>
                  <a:pt x="489061" y="489060"/>
                </a:lnTo>
                <a:lnTo>
                  <a:pt x="0" y="489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37994" y="7755794"/>
            <a:ext cx="489061" cy="489061"/>
          </a:xfrm>
          <a:custGeom>
            <a:avLst/>
            <a:gdLst/>
            <a:ahLst/>
            <a:cxnLst/>
            <a:rect r="r" b="b" t="t" l="l"/>
            <a:pathLst>
              <a:path h="489061" w="489061">
                <a:moveTo>
                  <a:pt x="0" y="0"/>
                </a:moveTo>
                <a:lnTo>
                  <a:pt x="489061" y="0"/>
                </a:lnTo>
                <a:lnTo>
                  <a:pt x="489061" y="489061"/>
                </a:lnTo>
                <a:lnTo>
                  <a:pt x="0" y="489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37994" y="5831430"/>
            <a:ext cx="3291407" cy="58991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Rokkitt"/>
                <a:ea typeface="Rokkitt"/>
                <a:cs typeface="Rokkitt"/>
                <a:sym typeface="Rokkitt"/>
              </a:rPr>
              <a:t>0384344235</a:t>
            </a:r>
          </a:p>
        </p:txBody>
      </p:sp>
      <p:sp>
        <p:nvSpPr>
          <p:cNvPr name="TextBox 9" id="9"/>
          <p:cNvSpPr txBox="true"/>
          <p:nvPr/>
        </p:nvSpPr>
        <p:spPr>
          <a:xfrm rot="0">
            <a:off x="1778424" y="6730312"/>
            <a:ext cx="5929670" cy="58991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Rokkitt"/>
                <a:ea typeface="Rokkitt"/>
                <a:cs typeface="Rokkitt"/>
                <a:sym typeface="Rokkitt"/>
              </a:rPr>
              <a:t>22010409@st.phenikaa-uni.edu.vn</a:t>
            </a:r>
          </a:p>
        </p:txBody>
      </p:sp>
      <p:sp>
        <p:nvSpPr>
          <p:cNvPr name="TextBox 10" id="10"/>
          <p:cNvSpPr txBox="true"/>
          <p:nvPr/>
        </p:nvSpPr>
        <p:spPr>
          <a:xfrm rot="0">
            <a:off x="1778424" y="7679594"/>
            <a:ext cx="2304693" cy="58991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Rokkitt"/>
                <a:ea typeface="Rokkitt"/>
                <a:cs typeface="Rokkitt"/>
                <a:sym typeface="Rokkitt"/>
              </a:rPr>
              <a:t>Phenikaa uni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B4F47"/>
        </a:solidFill>
      </p:bgPr>
    </p:bg>
    <p:spTree>
      <p:nvGrpSpPr>
        <p:cNvPr id="1" name=""/>
        <p:cNvGrpSpPr/>
        <p:nvPr/>
      </p:nvGrpSpPr>
      <p:grpSpPr>
        <a:xfrm>
          <a:off x="0" y="0"/>
          <a:ext cx="0" cy="0"/>
          <a:chOff x="0" y="0"/>
          <a:chExt cx="0" cy="0"/>
        </a:xfrm>
      </p:grpSpPr>
      <p:grpSp>
        <p:nvGrpSpPr>
          <p:cNvPr name="Group 2" id="2"/>
          <p:cNvGrpSpPr/>
          <p:nvPr/>
        </p:nvGrpSpPr>
        <p:grpSpPr>
          <a:xfrm rot="0">
            <a:off x="7104917" y="3249621"/>
            <a:ext cx="771999" cy="7719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sp>
      </p:grpSp>
      <p:grpSp>
        <p:nvGrpSpPr>
          <p:cNvPr name="Group 4" id="4"/>
          <p:cNvGrpSpPr/>
          <p:nvPr/>
        </p:nvGrpSpPr>
        <p:grpSpPr>
          <a:xfrm rot="0">
            <a:off x="7104917" y="4484895"/>
            <a:ext cx="771999" cy="7719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sp>
      </p:grpSp>
      <p:grpSp>
        <p:nvGrpSpPr>
          <p:cNvPr name="Group 6" id="6"/>
          <p:cNvGrpSpPr/>
          <p:nvPr/>
        </p:nvGrpSpPr>
        <p:grpSpPr>
          <a:xfrm rot="0">
            <a:off x="7104917" y="6953724"/>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sp>
      </p:grpSp>
      <p:grpSp>
        <p:nvGrpSpPr>
          <p:cNvPr name="Group 8" id="8"/>
          <p:cNvGrpSpPr/>
          <p:nvPr/>
        </p:nvGrpSpPr>
        <p:grpSpPr>
          <a:xfrm rot="0">
            <a:off x="7104917" y="5724525"/>
            <a:ext cx="771999" cy="77199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sp>
      </p:grpSp>
      <p:grpSp>
        <p:nvGrpSpPr>
          <p:cNvPr name="Group 10" id="10"/>
          <p:cNvGrpSpPr/>
          <p:nvPr/>
        </p:nvGrpSpPr>
        <p:grpSpPr>
          <a:xfrm rot="0">
            <a:off x="7104917" y="8192448"/>
            <a:ext cx="771999" cy="77199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sp>
      </p:grpSp>
      <p:grpSp>
        <p:nvGrpSpPr>
          <p:cNvPr name="Group 12" id="12"/>
          <p:cNvGrpSpPr/>
          <p:nvPr/>
        </p:nvGrpSpPr>
        <p:grpSpPr>
          <a:xfrm rot="0">
            <a:off x="14829272" y="886847"/>
            <a:ext cx="2430028" cy="765483"/>
            <a:chOff x="0" y="0"/>
            <a:chExt cx="1290117" cy="406400"/>
          </a:xfrm>
        </p:grpSpPr>
        <p:sp>
          <p:nvSpPr>
            <p:cNvPr name="Freeform 13" id="13"/>
            <p:cNvSpPr/>
            <p:nvPr/>
          </p:nvSpPr>
          <p:spPr>
            <a:xfrm flipH="false" flipV="false" rot="0">
              <a:off x="0" y="0"/>
              <a:ext cx="1290117" cy="406400"/>
            </a:xfrm>
            <a:custGeom>
              <a:avLst/>
              <a:gdLst/>
              <a:ahLst/>
              <a:cxnLst/>
              <a:rect r="r" b="b" t="t" l="l"/>
              <a:pathLst>
                <a:path h="406400" w="1290117">
                  <a:moveTo>
                    <a:pt x="1086917" y="0"/>
                  </a:moveTo>
                  <a:cubicBezTo>
                    <a:pt x="1199142" y="0"/>
                    <a:pt x="1290117" y="90976"/>
                    <a:pt x="1290117" y="203200"/>
                  </a:cubicBezTo>
                  <a:cubicBezTo>
                    <a:pt x="1290117" y="315424"/>
                    <a:pt x="1199142" y="406400"/>
                    <a:pt x="10869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8F7F4"/>
              </a:solidFill>
              <a:prstDash val="solid"/>
              <a:miter/>
            </a:ln>
          </p:spPr>
        </p:sp>
        <p:sp>
          <p:nvSpPr>
            <p:cNvPr name="TextBox 14" id="14"/>
            <p:cNvSpPr txBox="true"/>
            <p:nvPr/>
          </p:nvSpPr>
          <p:spPr>
            <a:xfrm>
              <a:off x="0" y="-47625"/>
              <a:ext cx="1290117" cy="454025"/>
            </a:xfrm>
            <a:prstGeom prst="rect">
              <a:avLst/>
            </a:prstGeom>
          </p:spPr>
          <p:txBody>
            <a:bodyPr anchor="ctr" rtlCol="false" tIns="50800" lIns="50800" bIns="50800" rIns="50800"/>
            <a:lstStyle/>
            <a:p>
              <a:pPr algn="ctr">
                <a:lnSpc>
                  <a:spcPts val="3440"/>
                </a:lnSpc>
              </a:pPr>
            </a:p>
          </p:txBody>
        </p:sp>
      </p:grpSp>
      <p:grpSp>
        <p:nvGrpSpPr>
          <p:cNvPr name="Group 15" id="15"/>
          <p:cNvGrpSpPr/>
          <p:nvPr/>
        </p:nvGrpSpPr>
        <p:grpSpPr>
          <a:xfrm rot="0">
            <a:off x="0" y="0"/>
            <a:ext cx="6092372" cy="10287000"/>
            <a:chOff x="0" y="0"/>
            <a:chExt cx="637580" cy="1076556"/>
          </a:xfrm>
        </p:grpSpPr>
        <p:sp>
          <p:nvSpPr>
            <p:cNvPr name="Freeform 16" id="16"/>
            <p:cNvSpPr/>
            <p:nvPr/>
          </p:nvSpPr>
          <p:spPr>
            <a:xfrm flipH="false" flipV="false" rot="0">
              <a:off x="0" y="0"/>
              <a:ext cx="637580" cy="1076556"/>
            </a:xfrm>
            <a:custGeom>
              <a:avLst/>
              <a:gdLst/>
              <a:ahLst/>
              <a:cxnLst/>
              <a:rect r="r" b="b" t="t" l="l"/>
              <a:pathLst>
                <a:path h="1076556" w="637580">
                  <a:moveTo>
                    <a:pt x="0" y="0"/>
                  </a:moveTo>
                  <a:lnTo>
                    <a:pt x="637580" y="0"/>
                  </a:lnTo>
                  <a:lnTo>
                    <a:pt x="637580" y="1076556"/>
                  </a:lnTo>
                  <a:lnTo>
                    <a:pt x="0" y="1076556"/>
                  </a:lnTo>
                  <a:close/>
                </a:path>
              </a:pathLst>
            </a:custGeom>
            <a:blipFill>
              <a:blip r:embed="rId2"/>
              <a:stretch>
                <a:fillRect l="-13318" t="0" r="-13318" b="0"/>
              </a:stretch>
            </a:blipFill>
          </p:spPr>
        </p:sp>
      </p:grpSp>
      <p:sp>
        <p:nvSpPr>
          <p:cNvPr name="TextBox 17" id="17"/>
          <p:cNvSpPr txBox="true"/>
          <p:nvPr/>
        </p:nvSpPr>
        <p:spPr>
          <a:xfrm rot="0">
            <a:off x="8248129" y="2959028"/>
            <a:ext cx="5560516" cy="1010286"/>
          </a:xfrm>
          <a:prstGeom prst="rect">
            <a:avLst/>
          </a:prstGeom>
        </p:spPr>
        <p:txBody>
          <a:bodyPr anchor="t" rtlCol="false" tIns="0" lIns="0" bIns="0" rIns="0">
            <a:spAutoFit/>
          </a:bodyPr>
          <a:lstStyle/>
          <a:p>
            <a:pPr algn="l">
              <a:lnSpc>
                <a:spcPts val="8799"/>
              </a:lnSpc>
            </a:pPr>
            <a:r>
              <a:rPr lang="en-US" sz="4399">
                <a:solidFill>
                  <a:srgbClr val="FFFFFF"/>
                </a:solidFill>
                <a:latin typeface="Rokkitt"/>
                <a:ea typeface="Rokkitt"/>
                <a:cs typeface="Rokkitt"/>
                <a:sym typeface="Rokkitt"/>
              </a:rPr>
              <a:t>Tổng quan về đề tài</a:t>
            </a:r>
          </a:p>
        </p:txBody>
      </p:sp>
      <p:sp>
        <p:nvSpPr>
          <p:cNvPr name="TextBox 18" id="18"/>
          <p:cNvSpPr txBox="true"/>
          <p:nvPr/>
        </p:nvSpPr>
        <p:spPr>
          <a:xfrm rot="0">
            <a:off x="7218311" y="3320518"/>
            <a:ext cx="545211" cy="707136"/>
          </a:xfrm>
          <a:prstGeom prst="rect">
            <a:avLst/>
          </a:prstGeom>
        </p:spPr>
        <p:txBody>
          <a:bodyPr anchor="t" rtlCol="false" tIns="0" lIns="0" bIns="0" rIns="0">
            <a:spAutoFit/>
          </a:bodyPr>
          <a:lstStyle/>
          <a:p>
            <a:pPr algn="ctr">
              <a:lnSpc>
                <a:spcPts val="5652"/>
              </a:lnSpc>
            </a:pPr>
            <a:r>
              <a:rPr lang="en-US" sz="3600">
                <a:solidFill>
                  <a:srgbClr val="5B4F47"/>
                </a:solidFill>
                <a:latin typeface="TAN Pearl"/>
                <a:ea typeface="TAN Pearl"/>
                <a:cs typeface="TAN Pearl"/>
                <a:sym typeface="TAN Pearl"/>
              </a:rPr>
              <a:t>1</a:t>
            </a:r>
          </a:p>
        </p:txBody>
      </p:sp>
      <p:sp>
        <p:nvSpPr>
          <p:cNvPr name="TextBox 19" id="19"/>
          <p:cNvSpPr txBox="true"/>
          <p:nvPr/>
        </p:nvSpPr>
        <p:spPr>
          <a:xfrm rot="0">
            <a:off x="8248129" y="4189095"/>
            <a:ext cx="5287911" cy="973455"/>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FFFFFF"/>
                </a:solidFill>
                <a:latin typeface="Rokkitt"/>
                <a:ea typeface="Rokkitt"/>
                <a:cs typeface="Rokkitt"/>
                <a:sym typeface="Rokkitt"/>
              </a:rPr>
              <a:t>Mục tiêu websize</a:t>
            </a:r>
          </a:p>
        </p:txBody>
      </p:sp>
      <p:sp>
        <p:nvSpPr>
          <p:cNvPr name="TextBox 20" id="20"/>
          <p:cNvSpPr txBox="true"/>
          <p:nvPr/>
        </p:nvSpPr>
        <p:spPr>
          <a:xfrm rot="0">
            <a:off x="7218311" y="4436364"/>
            <a:ext cx="545211" cy="7071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5B4F47"/>
                </a:solidFill>
                <a:latin typeface="TAN Pearl"/>
                <a:ea typeface="TAN Pearl"/>
                <a:cs typeface="TAN Pearl"/>
                <a:sym typeface="TAN Pearl"/>
              </a:rPr>
              <a:t>2</a:t>
            </a:r>
          </a:p>
        </p:txBody>
      </p:sp>
      <p:sp>
        <p:nvSpPr>
          <p:cNvPr name="TextBox 21" id="21"/>
          <p:cNvSpPr txBox="true"/>
          <p:nvPr/>
        </p:nvSpPr>
        <p:spPr>
          <a:xfrm rot="0">
            <a:off x="7218311" y="6885324"/>
            <a:ext cx="545211" cy="7071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5B4F47"/>
                </a:solidFill>
                <a:latin typeface="TAN Pearl"/>
                <a:ea typeface="TAN Pearl"/>
                <a:cs typeface="TAN Pearl"/>
                <a:sym typeface="TAN Pearl"/>
              </a:rPr>
              <a:t>4</a:t>
            </a:r>
          </a:p>
        </p:txBody>
      </p:sp>
      <p:sp>
        <p:nvSpPr>
          <p:cNvPr name="TextBox 22" id="22"/>
          <p:cNvSpPr txBox="true"/>
          <p:nvPr/>
        </p:nvSpPr>
        <p:spPr>
          <a:xfrm rot="0">
            <a:off x="8248129" y="5391150"/>
            <a:ext cx="6378497" cy="973455"/>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FFFFFF"/>
                </a:solidFill>
                <a:latin typeface="Rokkitt"/>
                <a:ea typeface="Rokkitt"/>
                <a:cs typeface="Rokkitt"/>
                <a:sym typeface="Rokkitt"/>
              </a:rPr>
              <a:t>Phân tích thiết kế hệ thống</a:t>
            </a:r>
          </a:p>
        </p:txBody>
      </p:sp>
      <p:sp>
        <p:nvSpPr>
          <p:cNvPr name="TextBox 23" id="23"/>
          <p:cNvSpPr txBox="true"/>
          <p:nvPr/>
        </p:nvSpPr>
        <p:spPr>
          <a:xfrm rot="0">
            <a:off x="7218311" y="5675994"/>
            <a:ext cx="545211" cy="7071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5B4F47"/>
                </a:solidFill>
                <a:latin typeface="TAN Pearl"/>
                <a:ea typeface="TAN Pearl"/>
                <a:cs typeface="TAN Pearl"/>
                <a:sym typeface="TAN Pearl"/>
              </a:rPr>
              <a:t>3</a:t>
            </a:r>
          </a:p>
        </p:txBody>
      </p:sp>
      <p:sp>
        <p:nvSpPr>
          <p:cNvPr name="TextBox 24" id="24"/>
          <p:cNvSpPr txBox="true"/>
          <p:nvPr/>
        </p:nvSpPr>
        <p:spPr>
          <a:xfrm rot="0">
            <a:off x="7763522" y="1319437"/>
            <a:ext cx="9455390" cy="1194435"/>
          </a:xfrm>
          <a:prstGeom prst="rect">
            <a:avLst/>
          </a:prstGeom>
        </p:spPr>
        <p:txBody>
          <a:bodyPr anchor="t" rtlCol="false" tIns="0" lIns="0" bIns="0" rIns="0">
            <a:spAutoFit/>
          </a:bodyPr>
          <a:lstStyle/>
          <a:p>
            <a:pPr algn="l">
              <a:lnSpc>
                <a:spcPts val="9239"/>
              </a:lnSpc>
            </a:pPr>
            <a:r>
              <a:rPr lang="en-US" sz="6599">
                <a:solidFill>
                  <a:srgbClr val="FFFFFF"/>
                </a:solidFill>
                <a:latin typeface="TAN Pearl"/>
                <a:ea typeface="TAN Pearl"/>
                <a:cs typeface="TAN Pearl"/>
                <a:sym typeface="TAN Pearl"/>
              </a:rPr>
              <a:t>Nội Dung Chính</a:t>
            </a:r>
          </a:p>
        </p:txBody>
      </p:sp>
      <p:sp>
        <p:nvSpPr>
          <p:cNvPr name="TextBox 25" id="25"/>
          <p:cNvSpPr txBox="true"/>
          <p:nvPr/>
        </p:nvSpPr>
        <p:spPr>
          <a:xfrm rot="0">
            <a:off x="8248129" y="6594729"/>
            <a:ext cx="4629306" cy="973455"/>
          </a:xfrm>
          <a:prstGeom prst="rect">
            <a:avLst/>
          </a:prstGeom>
        </p:spPr>
        <p:txBody>
          <a:bodyPr anchor="t" rtlCol="false" tIns="0" lIns="0" bIns="0" rIns="0">
            <a:spAutoFit/>
          </a:bodyPr>
          <a:lstStyle/>
          <a:p>
            <a:pPr algn="l">
              <a:lnSpc>
                <a:spcPts val="8400"/>
              </a:lnSpc>
            </a:pPr>
            <a:r>
              <a:rPr lang="en-US" sz="4200">
                <a:solidFill>
                  <a:srgbClr val="FFFFFF"/>
                </a:solidFill>
                <a:latin typeface="Rokkitt"/>
                <a:ea typeface="Rokkitt"/>
                <a:cs typeface="Rokkitt"/>
                <a:sym typeface="Rokkitt"/>
              </a:rPr>
              <a:t>Demo sản phẩm </a:t>
            </a:r>
          </a:p>
        </p:txBody>
      </p:sp>
      <p:sp>
        <p:nvSpPr>
          <p:cNvPr name="TextBox 26" id="26"/>
          <p:cNvSpPr txBox="true"/>
          <p:nvPr/>
        </p:nvSpPr>
        <p:spPr>
          <a:xfrm rot="0">
            <a:off x="14354020" y="7086219"/>
            <a:ext cx="545211" cy="7071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5B4F47"/>
                </a:solidFill>
                <a:latin typeface="TAN Pearl"/>
                <a:ea typeface="TAN Pearl"/>
                <a:cs typeface="TAN Pearl"/>
                <a:sym typeface="TAN Pearl"/>
              </a:rPr>
              <a:t>2</a:t>
            </a:r>
          </a:p>
        </p:txBody>
      </p:sp>
      <p:sp>
        <p:nvSpPr>
          <p:cNvPr name="TextBox 27" id="27"/>
          <p:cNvSpPr txBox="true"/>
          <p:nvPr/>
        </p:nvSpPr>
        <p:spPr>
          <a:xfrm rot="0">
            <a:off x="8248129" y="7925938"/>
            <a:ext cx="6581143" cy="973455"/>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FFFFFF"/>
                </a:solidFill>
                <a:latin typeface="Rokkitt"/>
                <a:ea typeface="Rokkitt"/>
                <a:cs typeface="Rokkitt"/>
                <a:sym typeface="Rokkitt"/>
              </a:rPr>
              <a:t>Kết luận và hướng phát triền</a:t>
            </a:r>
          </a:p>
        </p:txBody>
      </p:sp>
      <p:sp>
        <p:nvSpPr>
          <p:cNvPr name="TextBox 28" id="28"/>
          <p:cNvSpPr txBox="true"/>
          <p:nvPr/>
        </p:nvSpPr>
        <p:spPr>
          <a:xfrm rot="0">
            <a:off x="7218311" y="8144823"/>
            <a:ext cx="545211" cy="70713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5B4F47"/>
                </a:solidFill>
                <a:latin typeface="TAN Pearl"/>
                <a:ea typeface="TAN Pearl"/>
                <a:cs typeface="TAN Pearl"/>
                <a:sym typeface="TAN Pearl"/>
              </a:rPr>
              <a:t>5</a:t>
            </a:r>
          </a:p>
        </p:txBody>
      </p:sp>
      <p:sp>
        <p:nvSpPr>
          <p:cNvPr name="TextBox 29" id="29"/>
          <p:cNvSpPr txBox="true"/>
          <p:nvPr/>
        </p:nvSpPr>
        <p:spPr>
          <a:xfrm rot="0">
            <a:off x="14829272" y="962567"/>
            <a:ext cx="2430028" cy="547370"/>
          </a:xfrm>
          <a:prstGeom prst="rect">
            <a:avLst/>
          </a:prstGeom>
        </p:spPr>
        <p:txBody>
          <a:bodyPr anchor="t" rtlCol="false" tIns="0" lIns="0" bIns="0" rIns="0">
            <a:spAutoFit/>
          </a:bodyPr>
          <a:lstStyle/>
          <a:p>
            <a:pPr algn="ctr">
              <a:lnSpc>
                <a:spcPts val="4479"/>
              </a:lnSpc>
            </a:pPr>
            <a:r>
              <a:rPr lang="en-US" sz="3199" spc="319">
                <a:solidFill>
                  <a:srgbClr val="FFFFFF"/>
                </a:solidFill>
                <a:latin typeface="TT Chocolates"/>
                <a:ea typeface="TT Chocolates"/>
                <a:cs typeface="TT Chocolates"/>
                <a:sym typeface="TT Chocolates"/>
              </a:rPr>
              <a:t>Slide 02</a:t>
            </a:r>
          </a:p>
        </p:txBody>
      </p:sp>
      <p:grpSp>
        <p:nvGrpSpPr>
          <p:cNvPr name="Group 30" id="30"/>
          <p:cNvGrpSpPr/>
          <p:nvPr/>
        </p:nvGrpSpPr>
        <p:grpSpPr>
          <a:xfrm rot="0">
            <a:off x="0" y="9762583"/>
            <a:ext cx="18288000" cy="524417"/>
            <a:chOff x="0" y="0"/>
            <a:chExt cx="4816593" cy="138118"/>
          </a:xfrm>
        </p:grpSpPr>
        <p:sp>
          <p:nvSpPr>
            <p:cNvPr name="Freeform 31" id="31"/>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32" id="32"/>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grpSp>
        <p:nvGrpSpPr>
          <p:cNvPr name="Group 33" id="33"/>
          <p:cNvGrpSpPr/>
          <p:nvPr/>
        </p:nvGrpSpPr>
        <p:grpSpPr>
          <a:xfrm rot="0">
            <a:off x="0" y="0"/>
            <a:ext cx="18288000" cy="524417"/>
            <a:chOff x="0" y="0"/>
            <a:chExt cx="4816593" cy="138118"/>
          </a:xfrm>
        </p:grpSpPr>
        <p:sp>
          <p:nvSpPr>
            <p:cNvPr name="Freeform 34" id="34"/>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35" id="35"/>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29272" y="886847"/>
            <a:ext cx="2430028" cy="765483"/>
            <a:chOff x="0" y="0"/>
            <a:chExt cx="1290117" cy="406400"/>
          </a:xfrm>
        </p:grpSpPr>
        <p:sp>
          <p:nvSpPr>
            <p:cNvPr name="Freeform 3" id="3"/>
            <p:cNvSpPr/>
            <p:nvPr/>
          </p:nvSpPr>
          <p:spPr>
            <a:xfrm flipH="false" flipV="false" rot="0">
              <a:off x="0" y="0"/>
              <a:ext cx="1290117" cy="406400"/>
            </a:xfrm>
            <a:custGeom>
              <a:avLst/>
              <a:gdLst/>
              <a:ahLst/>
              <a:cxnLst/>
              <a:rect r="r" b="b" t="t" l="l"/>
              <a:pathLst>
                <a:path h="406400" w="1290117">
                  <a:moveTo>
                    <a:pt x="1086917" y="0"/>
                  </a:moveTo>
                  <a:cubicBezTo>
                    <a:pt x="1199142" y="0"/>
                    <a:pt x="1290117" y="90976"/>
                    <a:pt x="1290117" y="203200"/>
                  </a:cubicBezTo>
                  <a:cubicBezTo>
                    <a:pt x="1290117" y="315424"/>
                    <a:pt x="1199142" y="406400"/>
                    <a:pt x="10869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name="TextBox 4" id="4"/>
            <p:cNvSpPr txBox="true"/>
            <p:nvPr/>
          </p:nvSpPr>
          <p:spPr>
            <a:xfrm>
              <a:off x="0" y="-47625"/>
              <a:ext cx="1290117" cy="454025"/>
            </a:xfrm>
            <a:prstGeom prst="rect">
              <a:avLst/>
            </a:prstGeom>
          </p:spPr>
          <p:txBody>
            <a:bodyPr anchor="ctr" rtlCol="false" tIns="50800" lIns="50800" bIns="50800" rIns="50800"/>
            <a:lstStyle/>
            <a:p>
              <a:pPr algn="ctr">
                <a:lnSpc>
                  <a:spcPts val="3440"/>
                </a:lnSpc>
              </a:pPr>
            </a:p>
          </p:txBody>
        </p:sp>
      </p:grpSp>
      <p:grpSp>
        <p:nvGrpSpPr>
          <p:cNvPr name="Group 5" id="5"/>
          <p:cNvGrpSpPr/>
          <p:nvPr/>
        </p:nvGrpSpPr>
        <p:grpSpPr>
          <a:xfrm rot="0">
            <a:off x="0" y="0"/>
            <a:ext cx="10600463" cy="4478763"/>
            <a:chOff x="0" y="0"/>
            <a:chExt cx="1109361" cy="468712"/>
          </a:xfrm>
        </p:grpSpPr>
        <p:sp>
          <p:nvSpPr>
            <p:cNvPr name="Freeform 6" id="6"/>
            <p:cNvSpPr/>
            <p:nvPr/>
          </p:nvSpPr>
          <p:spPr>
            <a:xfrm flipH="false" flipV="false" rot="0">
              <a:off x="0" y="0"/>
              <a:ext cx="1109361" cy="468712"/>
            </a:xfrm>
            <a:custGeom>
              <a:avLst/>
              <a:gdLst/>
              <a:ahLst/>
              <a:cxnLst/>
              <a:rect r="r" b="b" t="t" l="l"/>
              <a:pathLst>
                <a:path h="468712" w="1109361">
                  <a:moveTo>
                    <a:pt x="0" y="0"/>
                  </a:moveTo>
                  <a:lnTo>
                    <a:pt x="1109361" y="0"/>
                  </a:lnTo>
                  <a:lnTo>
                    <a:pt x="1109361" y="468712"/>
                  </a:lnTo>
                  <a:lnTo>
                    <a:pt x="0" y="468712"/>
                  </a:lnTo>
                  <a:close/>
                </a:path>
              </a:pathLst>
            </a:custGeom>
            <a:blipFill>
              <a:blip r:embed="rId2"/>
              <a:stretch>
                <a:fillRect l="0" t="-28894" r="0" b="-28894"/>
              </a:stretch>
            </a:blipFill>
          </p:spPr>
        </p:sp>
      </p:grpSp>
      <p:grpSp>
        <p:nvGrpSpPr>
          <p:cNvPr name="Group 7" id="7"/>
          <p:cNvGrpSpPr/>
          <p:nvPr/>
        </p:nvGrpSpPr>
        <p:grpSpPr>
          <a:xfrm rot="0">
            <a:off x="11588592" y="4478763"/>
            <a:ext cx="6699408" cy="5816228"/>
            <a:chOff x="0" y="0"/>
            <a:chExt cx="701107" cy="608681"/>
          </a:xfrm>
        </p:grpSpPr>
        <p:sp>
          <p:nvSpPr>
            <p:cNvPr name="Freeform 8" id="8"/>
            <p:cNvSpPr/>
            <p:nvPr/>
          </p:nvSpPr>
          <p:spPr>
            <a:xfrm flipH="false" flipV="false" rot="0">
              <a:off x="0" y="0"/>
              <a:ext cx="701107" cy="608681"/>
            </a:xfrm>
            <a:custGeom>
              <a:avLst/>
              <a:gdLst/>
              <a:ahLst/>
              <a:cxnLst/>
              <a:rect r="r" b="b" t="t" l="l"/>
              <a:pathLst>
                <a:path h="608681" w="701107">
                  <a:moveTo>
                    <a:pt x="0" y="0"/>
                  </a:moveTo>
                  <a:lnTo>
                    <a:pt x="701107" y="0"/>
                  </a:lnTo>
                  <a:lnTo>
                    <a:pt x="701107" y="608681"/>
                  </a:lnTo>
                  <a:lnTo>
                    <a:pt x="0" y="608681"/>
                  </a:lnTo>
                  <a:close/>
                </a:path>
              </a:pathLst>
            </a:custGeom>
            <a:blipFill>
              <a:blip r:embed="rId3"/>
              <a:stretch>
                <a:fillRect l="-15112" t="0" r="-15112" b="0"/>
              </a:stretch>
            </a:blipFill>
          </p:spPr>
        </p:sp>
      </p:grpSp>
      <p:sp>
        <p:nvSpPr>
          <p:cNvPr name="TextBox 9" id="9"/>
          <p:cNvSpPr txBox="true"/>
          <p:nvPr/>
        </p:nvSpPr>
        <p:spPr>
          <a:xfrm rot="0">
            <a:off x="597672" y="4316838"/>
            <a:ext cx="10508110" cy="1500506"/>
          </a:xfrm>
          <a:prstGeom prst="rect">
            <a:avLst/>
          </a:prstGeom>
        </p:spPr>
        <p:txBody>
          <a:bodyPr anchor="t" rtlCol="false" tIns="0" lIns="0" bIns="0" rIns="0">
            <a:spAutoFit/>
          </a:bodyPr>
          <a:lstStyle/>
          <a:p>
            <a:pPr algn="l">
              <a:lnSpc>
                <a:spcPts val="12319"/>
              </a:lnSpc>
            </a:pPr>
            <a:r>
              <a:rPr lang="en-US" sz="8799">
                <a:solidFill>
                  <a:srgbClr val="5B4F47"/>
                </a:solidFill>
                <a:latin typeface="Cormorant Garamond"/>
                <a:ea typeface="Cormorant Garamond"/>
                <a:cs typeface="Cormorant Garamond"/>
                <a:sym typeface="Cormorant Garamond"/>
              </a:rPr>
              <a:t>Tổng quan về đề tài </a:t>
            </a:r>
          </a:p>
        </p:txBody>
      </p:sp>
      <p:sp>
        <p:nvSpPr>
          <p:cNvPr name="TextBox 10" id="10"/>
          <p:cNvSpPr txBox="true"/>
          <p:nvPr/>
        </p:nvSpPr>
        <p:spPr>
          <a:xfrm rot="0">
            <a:off x="597672" y="5741144"/>
            <a:ext cx="10082732" cy="3967480"/>
          </a:xfrm>
          <a:prstGeom prst="rect">
            <a:avLst/>
          </a:prstGeom>
        </p:spPr>
        <p:txBody>
          <a:bodyPr anchor="t" rtlCol="false" tIns="0" lIns="0" bIns="0" rIns="0">
            <a:spAutoFit/>
          </a:bodyPr>
          <a:lstStyle/>
          <a:p>
            <a:pPr algn="just">
              <a:lnSpc>
                <a:spcPts val="3919"/>
              </a:lnSpc>
            </a:pPr>
            <a:r>
              <a:rPr lang="en-US" sz="2799">
                <a:solidFill>
                  <a:srgbClr val="5B4F47"/>
                </a:solidFill>
                <a:latin typeface="Rokkitt"/>
                <a:ea typeface="Rokkitt"/>
                <a:cs typeface="Rokkitt"/>
                <a:sym typeface="Rokkitt"/>
              </a:rPr>
              <a:t>Nhận thấy so với việc kinh doanh truyền thống thì thương mại điện tử có chi phí thấp hơn và hiệu quả cao hơn cùng với lợi thế của công nghệ internet phát triển mạnh mẽ nhu cầu mua sắm trực tuyến ngày càng tăng.</a:t>
            </a:r>
          </a:p>
          <a:p>
            <a:pPr algn="just">
              <a:lnSpc>
                <a:spcPts val="3919"/>
              </a:lnSpc>
            </a:pPr>
            <a:r>
              <a:rPr lang="en-US" sz="2799">
                <a:solidFill>
                  <a:srgbClr val="5B4F47"/>
                </a:solidFill>
                <a:latin typeface="Rokkitt"/>
                <a:ea typeface="Rokkitt"/>
                <a:cs typeface="Rokkitt"/>
                <a:sym typeface="Rokkitt"/>
              </a:rPr>
              <a:t>Cà phê là một trong những sản phẩm phổ biến, có thị trường rộng lớn từ cá nhân đến doanh nghiệp. Website bán cà phê giúp người dùng dễ dàng tiếp cận, chọn mua sản phẩm và trải nghiệm dịch vụ nhanh chóng.</a:t>
            </a:r>
          </a:p>
        </p:txBody>
      </p:sp>
      <p:sp>
        <p:nvSpPr>
          <p:cNvPr name="TextBox 11" id="11"/>
          <p:cNvSpPr txBox="true"/>
          <p:nvPr/>
        </p:nvSpPr>
        <p:spPr>
          <a:xfrm rot="0">
            <a:off x="14829272" y="962567"/>
            <a:ext cx="2430028" cy="547370"/>
          </a:xfrm>
          <a:prstGeom prst="rect">
            <a:avLst/>
          </a:prstGeom>
        </p:spPr>
        <p:txBody>
          <a:bodyPr anchor="t" rtlCol="false" tIns="0" lIns="0" bIns="0" rIns="0">
            <a:spAutoFit/>
          </a:bodyPr>
          <a:lstStyle/>
          <a:p>
            <a:pPr algn="ctr">
              <a:lnSpc>
                <a:spcPts val="4479"/>
              </a:lnSpc>
            </a:pPr>
            <a:r>
              <a:rPr lang="en-US" sz="3199" spc="319">
                <a:solidFill>
                  <a:srgbClr val="5B4F47"/>
                </a:solidFill>
                <a:latin typeface="TT Chocolates"/>
                <a:ea typeface="TT Chocolates"/>
                <a:cs typeface="TT Chocolates"/>
                <a:sym typeface="TT Chocolates"/>
              </a:rPr>
              <a:t>Slide 03</a:t>
            </a:r>
          </a:p>
        </p:txBody>
      </p:sp>
      <p:grpSp>
        <p:nvGrpSpPr>
          <p:cNvPr name="Group 12" id="12"/>
          <p:cNvGrpSpPr/>
          <p:nvPr/>
        </p:nvGrpSpPr>
        <p:grpSpPr>
          <a:xfrm rot="0">
            <a:off x="0" y="9762583"/>
            <a:ext cx="18288000" cy="524417"/>
            <a:chOff x="0" y="0"/>
            <a:chExt cx="4816593" cy="138118"/>
          </a:xfrm>
        </p:grpSpPr>
        <p:sp>
          <p:nvSpPr>
            <p:cNvPr name="Freeform 13" id="13"/>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14" id="14"/>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grpSp>
        <p:nvGrpSpPr>
          <p:cNvPr name="Group 15" id="15"/>
          <p:cNvGrpSpPr/>
          <p:nvPr/>
        </p:nvGrpSpPr>
        <p:grpSpPr>
          <a:xfrm rot="0">
            <a:off x="0" y="0"/>
            <a:ext cx="18288000" cy="524417"/>
            <a:chOff x="0" y="0"/>
            <a:chExt cx="4816593" cy="138118"/>
          </a:xfrm>
        </p:grpSpPr>
        <p:sp>
          <p:nvSpPr>
            <p:cNvPr name="Freeform 16" id="16"/>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17" id="17"/>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712126" y="-301254"/>
            <a:ext cx="6552248" cy="2299969"/>
          </a:xfrm>
          <a:prstGeom prst="rect">
            <a:avLst/>
          </a:prstGeom>
        </p:spPr>
        <p:txBody>
          <a:bodyPr anchor="t" rtlCol="false" tIns="0" lIns="0" bIns="0" rIns="0">
            <a:spAutoFit/>
          </a:bodyPr>
          <a:lstStyle/>
          <a:p>
            <a:pPr algn="ctr" marL="0" indent="0" lvl="0">
              <a:lnSpc>
                <a:spcPts val="12880"/>
              </a:lnSpc>
              <a:spcBef>
                <a:spcPct val="0"/>
              </a:spcBef>
            </a:pPr>
            <a:r>
              <a:rPr lang="en-US" b="true" sz="9200">
                <a:solidFill>
                  <a:srgbClr val="000000"/>
                </a:solidFill>
                <a:latin typeface="Biski Bold"/>
                <a:ea typeface="Biski Bold"/>
                <a:cs typeface="Biski Bold"/>
                <a:sym typeface="Biski Bold"/>
              </a:rPr>
              <a:t>Chức năng</a:t>
            </a:r>
          </a:p>
        </p:txBody>
      </p:sp>
      <p:sp>
        <p:nvSpPr>
          <p:cNvPr name="TextBox 3" id="3"/>
          <p:cNvSpPr txBox="true"/>
          <p:nvPr/>
        </p:nvSpPr>
        <p:spPr>
          <a:xfrm rot="0">
            <a:off x="1599204" y="2305360"/>
            <a:ext cx="4982528" cy="580390"/>
          </a:xfrm>
          <a:prstGeom prst="rect">
            <a:avLst/>
          </a:prstGeom>
        </p:spPr>
        <p:txBody>
          <a:bodyPr anchor="t" rtlCol="false" tIns="0" lIns="0" bIns="0" rIns="0">
            <a:spAutoFit/>
          </a:bodyPr>
          <a:lstStyle/>
          <a:p>
            <a:pPr algn="ctr" marL="734059" indent="-367030" lvl="1">
              <a:lnSpc>
                <a:spcPts val="4759"/>
              </a:lnSpc>
              <a:spcBef>
                <a:spcPct val="0"/>
              </a:spcBef>
              <a:buAutoNum type="arabicPeriod" startAt="1"/>
            </a:pPr>
            <a:r>
              <a:rPr lang="en-US" sz="3399">
                <a:solidFill>
                  <a:srgbClr val="000000"/>
                </a:solidFill>
                <a:latin typeface="Noto Serif Display"/>
                <a:ea typeface="Noto Serif Display"/>
                <a:cs typeface="Noto Serif Display"/>
                <a:sym typeface="Noto Serif Display"/>
              </a:rPr>
              <a:t>Đăng ký , đăng nhập.</a:t>
            </a:r>
          </a:p>
        </p:txBody>
      </p:sp>
      <p:sp>
        <p:nvSpPr>
          <p:cNvPr name="TextBox 4" id="4"/>
          <p:cNvSpPr txBox="true"/>
          <p:nvPr/>
        </p:nvSpPr>
        <p:spPr>
          <a:xfrm rot="0">
            <a:off x="1951257" y="3256130"/>
            <a:ext cx="7519868"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Noto Serif Display"/>
                <a:ea typeface="Noto Serif Display"/>
                <a:cs typeface="Noto Serif Display"/>
                <a:sym typeface="Noto Serif Display"/>
              </a:rPr>
              <a:t>2. Xem sản phẩm , thêm vào giỏ hàng</a:t>
            </a:r>
          </a:p>
        </p:txBody>
      </p:sp>
      <p:sp>
        <p:nvSpPr>
          <p:cNvPr name="TextBox 5" id="5"/>
          <p:cNvSpPr txBox="true"/>
          <p:nvPr/>
        </p:nvSpPr>
        <p:spPr>
          <a:xfrm rot="0">
            <a:off x="1979308" y="4207995"/>
            <a:ext cx="5285065"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Noto Serif Display"/>
                <a:ea typeface="Noto Serif Display"/>
                <a:cs typeface="Noto Serif Display"/>
                <a:sym typeface="Noto Serif Display"/>
              </a:rPr>
              <a:t>3. Thêm địa chỉ , đặt hàng.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0">
            <a:off x="489875" y="655602"/>
            <a:ext cx="1590795" cy="1420146"/>
          </a:xfrm>
          <a:custGeom>
            <a:avLst/>
            <a:gdLst/>
            <a:ahLst/>
            <a:cxnLst/>
            <a:rect r="r" b="b" t="t" l="l"/>
            <a:pathLst>
              <a:path h="1420146" w="1590795">
                <a:moveTo>
                  <a:pt x="0" y="0"/>
                </a:moveTo>
                <a:lnTo>
                  <a:pt x="1590795" y="0"/>
                </a:lnTo>
                <a:lnTo>
                  <a:pt x="1590795" y="1420146"/>
                </a:lnTo>
                <a:lnTo>
                  <a:pt x="0" y="1420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80670" y="485775"/>
            <a:ext cx="8517497" cy="1358265"/>
          </a:xfrm>
          <a:prstGeom prst="rect">
            <a:avLst/>
          </a:prstGeom>
        </p:spPr>
        <p:txBody>
          <a:bodyPr anchor="t" rtlCol="false" tIns="0" lIns="0" bIns="0" rIns="0">
            <a:spAutoFit/>
          </a:bodyPr>
          <a:lstStyle/>
          <a:p>
            <a:pPr algn="ctr" marL="0" indent="0" lvl="0">
              <a:lnSpc>
                <a:spcPts val="7559"/>
              </a:lnSpc>
              <a:spcBef>
                <a:spcPct val="0"/>
              </a:spcBef>
            </a:pPr>
            <a:r>
              <a:rPr lang="en-US" b="true" sz="5399">
                <a:solidFill>
                  <a:srgbClr val="000000"/>
                </a:solidFill>
                <a:latin typeface="Biski Bold"/>
                <a:ea typeface="Biski Bold"/>
                <a:cs typeface="Biski Bold"/>
                <a:sym typeface="Biski Bold"/>
              </a:rPr>
              <a:t>CÔNG NGHỆ SỬ DỤNG</a:t>
            </a:r>
          </a:p>
        </p:txBody>
      </p:sp>
      <p:sp>
        <p:nvSpPr>
          <p:cNvPr name="TextBox 4" id="4"/>
          <p:cNvSpPr txBox="true"/>
          <p:nvPr/>
        </p:nvSpPr>
        <p:spPr>
          <a:xfrm rot="0">
            <a:off x="1285272" y="2868111"/>
            <a:ext cx="8928512" cy="580390"/>
          </a:xfrm>
          <a:prstGeom prst="rect">
            <a:avLst/>
          </a:prstGeom>
        </p:spPr>
        <p:txBody>
          <a:bodyPr anchor="t" rtlCol="false" tIns="0" lIns="0" bIns="0" rIns="0">
            <a:spAutoFit/>
          </a:bodyPr>
          <a:lstStyle/>
          <a:p>
            <a:pPr algn="ctr" marL="734059" indent="-367030" lvl="1">
              <a:lnSpc>
                <a:spcPts val="4759"/>
              </a:lnSpc>
              <a:spcBef>
                <a:spcPct val="0"/>
              </a:spcBef>
              <a:buFont typeface="Arial"/>
              <a:buChar char="•"/>
            </a:pPr>
            <a:r>
              <a:rPr lang="en-US" sz="3399">
                <a:solidFill>
                  <a:srgbClr val="000000"/>
                </a:solidFill>
                <a:latin typeface="DejaVu Serif"/>
                <a:ea typeface="DejaVu Serif"/>
                <a:cs typeface="DejaVu Serif"/>
                <a:sym typeface="DejaVu Serif"/>
              </a:rPr>
              <a:t>Frontend: HTML, CSS, JavaScript</a:t>
            </a:r>
          </a:p>
        </p:txBody>
      </p:sp>
      <p:sp>
        <p:nvSpPr>
          <p:cNvPr name="TextBox 5" id="5"/>
          <p:cNvSpPr txBox="true"/>
          <p:nvPr/>
        </p:nvSpPr>
        <p:spPr>
          <a:xfrm rot="0">
            <a:off x="1285272" y="3993612"/>
            <a:ext cx="7737692" cy="580390"/>
          </a:xfrm>
          <a:prstGeom prst="rect">
            <a:avLst/>
          </a:prstGeom>
        </p:spPr>
        <p:txBody>
          <a:bodyPr anchor="t" rtlCol="false" tIns="0" lIns="0" bIns="0" rIns="0">
            <a:spAutoFit/>
          </a:bodyPr>
          <a:lstStyle/>
          <a:p>
            <a:pPr algn="ctr" marL="734059" indent="-367030" lvl="1">
              <a:lnSpc>
                <a:spcPts val="4759"/>
              </a:lnSpc>
              <a:spcBef>
                <a:spcPct val="0"/>
              </a:spcBef>
              <a:buFont typeface="Arial"/>
              <a:buChar char="•"/>
            </a:pPr>
            <a:r>
              <a:rPr lang="en-US" sz="3399">
                <a:solidFill>
                  <a:srgbClr val="000000"/>
                </a:solidFill>
                <a:latin typeface="DejaVu Serif"/>
                <a:ea typeface="DejaVu Serif"/>
                <a:cs typeface="DejaVu Serif"/>
                <a:sym typeface="DejaVu Serif"/>
              </a:rPr>
              <a:t>   Backend: Node.js, PHP.                </a:t>
            </a:r>
          </a:p>
        </p:txBody>
      </p:sp>
      <p:sp>
        <p:nvSpPr>
          <p:cNvPr name="TextBox 6" id="6"/>
          <p:cNvSpPr txBox="true"/>
          <p:nvPr/>
        </p:nvSpPr>
        <p:spPr>
          <a:xfrm rot="0">
            <a:off x="1353852" y="5076825"/>
            <a:ext cx="6632208" cy="580390"/>
          </a:xfrm>
          <a:prstGeom prst="rect">
            <a:avLst/>
          </a:prstGeom>
        </p:spPr>
        <p:txBody>
          <a:bodyPr anchor="t" rtlCol="false" tIns="0" lIns="0" bIns="0" rIns="0">
            <a:spAutoFit/>
          </a:bodyPr>
          <a:lstStyle/>
          <a:p>
            <a:pPr algn="ctr" marL="734059" indent="-367030" lvl="1">
              <a:lnSpc>
                <a:spcPts val="4759"/>
              </a:lnSpc>
              <a:spcBef>
                <a:spcPct val="0"/>
              </a:spcBef>
              <a:buFont typeface="Arial"/>
              <a:buChar char="•"/>
            </a:pPr>
            <a:r>
              <a:rPr lang="en-US" sz="3399">
                <a:solidFill>
                  <a:srgbClr val="000000"/>
                </a:solidFill>
                <a:latin typeface="DejaVu Serif"/>
                <a:ea typeface="DejaVu Serif"/>
                <a:cs typeface="DejaVu Serif"/>
                <a:sym typeface="DejaVu Serif"/>
              </a:rPr>
              <a:t>Cơ sở dữ liệu: firebase</a:t>
            </a:r>
          </a:p>
        </p:txBody>
      </p:sp>
      <p:sp>
        <p:nvSpPr>
          <p:cNvPr name="TextBox 7" id="7"/>
          <p:cNvSpPr txBox="true"/>
          <p:nvPr/>
        </p:nvSpPr>
        <p:spPr>
          <a:xfrm rot="0">
            <a:off x="1353852" y="6200140"/>
            <a:ext cx="13856907" cy="11804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DejaVu Serif"/>
                <a:ea typeface="DejaVu Serif"/>
                <a:cs typeface="DejaVu Serif"/>
                <a:sym typeface="DejaVu Serif"/>
              </a:rPr>
              <a:t>   Hệ thống thanh toán: VNPAY, Momo, ZaloPaym, trực tiếp </a:t>
            </a:r>
          </a:p>
          <a:p>
            <a:pPr algn="ctr">
              <a:lnSpc>
                <a:spcPts val="47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AutoShape 2" id="2"/>
          <p:cNvSpPr/>
          <p:nvPr/>
        </p:nvSpPr>
        <p:spPr>
          <a:xfrm>
            <a:off x="1221917" y="1014412"/>
            <a:ext cx="733983" cy="0"/>
          </a:xfrm>
          <a:prstGeom prst="line">
            <a:avLst/>
          </a:prstGeom>
          <a:ln cap="rnd" w="28575">
            <a:solidFill>
              <a:srgbClr val="D76249"/>
            </a:solidFill>
            <a:prstDash val="solid"/>
            <a:headEnd type="none" len="sm" w="sm"/>
            <a:tailEnd type="none" len="sm" w="sm"/>
          </a:ln>
        </p:spPr>
      </p:sp>
      <p:sp>
        <p:nvSpPr>
          <p:cNvPr name="AutoShape 3" id="3"/>
          <p:cNvSpPr/>
          <p:nvPr/>
        </p:nvSpPr>
        <p:spPr>
          <a:xfrm rot="5400000">
            <a:off x="2880181" y="5596434"/>
            <a:ext cx="351929" cy="0"/>
          </a:xfrm>
          <a:prstGeom prst="line">
            <a:avLst/>
          </a:prstGeom>
          <a:ln cap="rnd" w="19050">
            <a:solidFill>
              <a:srgbClr val="301906"/>
            </a:solidFill>
            <a:prstDash val="solid"/>
            <a:headEnd type="none" len="sm" w="sm"/>
            <a:tailEnd type="oval" len="lg" w="lg"/>
          </a:ln>
        </p:spPr>
      </p:sp>
      <p:sp>
        <p:nvSpPr>
          <p:cNvPr name="AutoShape 4" id="4"/>
          <p:cNvSpPr/>
          <p:nvPr/>
        </p:nvSpPr>
        <p:spPr>
          <a:xfrm rot="5400000">
            <a:off x="9244784" y="5596434"/>
            <a:ext cx="351929" cy="0"/>
          </a:xfrm>
          <a:prstGeom prst="line">
            <a:avLst/>
          </a:prstGeom>
          <a:ln cap="rnd" w="19050">
            <a:solidFill>
              <a:srgbClr val="301906"/>
            </a:solidFill>
            <a:prstDash val="solid"/>
            <a:headEnd type="none" len="sm" w="sm"/>
            <a:tailEnd type="oval" len="lg" w="lg"/>
          </a:ln>
        </p:spPr>
      </p:sp>
      <p:sp>
        <p:nvSpPr>
          <p:cNvPr name="AutoShape 5" id="5"/>
          <p:cNvSpPr/>
          <p:nvPr/>
        </p:nvSpPr>
        <p:spPr>
          <a:xfrm>
            <a:off x="3644795" y="5161195"/>
            <a:ext cx="12860734" cy="16325"/>
          </a:xfrm>
          <a:prstGeom prst="line">
            <a:avLst/>
          </a:prstGeom>
          <a:ln cap="rnd" w="19050">
            <a:solidFill>
              <a:srgbClr val="301906"/>
            </a:solidFill>
            <a:prstDash val="solid"/>
            <a:headEnd type="none" len="sm" w="sm"/>
            <a:tailEnd type="none" len="sm" w="sm"/>
          </a:ln>
        </p:spPr>
      </p:sp>
      <p:grpSp>
        <p:nvGrpSpPr>
          <p:cNvPr name="Group 6" id="6"/>
          <p:cNvGrpSpPr>
            <a:grpSpLocks noChangeAspect="true"/>
          </p:cNvGrpSpPr>
          <p:nvPr/>
        </p:nvGrpSpPr>
        <p:grpSpPr>
          <a:xfrm rot="0">
            <a:off x="2486161" y="4346467"/>
            <a:ext cx="1177040" cy="1177040"/>
            <a:chOff x="0" y="0"/>
            <a:chExt cx="495300" cy="495300"/>
          </a:xfrm>
        </p:grpSpPr>
        <p:sp>
          <p:nvSpPr>
            <p:cNvPr name="Freeform 7" id="7"/>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5D6C3"/>
            </a:solidFill>
          </p:spPr>
        </p:sp>
        <p:sp>
          <p:nvSpPr>
            <p:cNvPr name="Freeform 8" id="8"/>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name="Group 9" id="9"/>
          <p:cNvGrpSpPr>
            <a:grpSpLocks noChangeAspect="true"/>
          </p:cNvGrpSpPr>
          <p:nvPr/>
        </p:nvGrpSpPr>
        <p:grpSpPr>
          <a:xfrm rot="0">
            <a:off x="6863164" y="4284065"/>
            <a:ext cx="1455949" cy="1455949"/>
            <a:chOff x="0" y="0"/>
            <a:chExt cx="495300" cy="495300"/>
          </a:xfrm>
        </p:grpSpPr>
        <p:sp>
          <p:nvSpPr>
            <p:cNvPr name="Freeform 10" id="10"/>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D19384"/>
            </a:solidFill>
          </p:spPr>
        </p:sp>
        <p:sp>
          <p:nvSpPr>
            <p:cNvPr name="Freeform 11" id="11"/>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name="Group 12" id="12"/>
          <p:cNvGrpSpPr>
            <a:grpSpLocks noChangeAspect="true"/>
          </p:cNvGrpSpPr>
          <p:nvPr/>
        </p:nvGrpSpPr>
        <p:grpSpPr>
          <a:xfrm rot="0">
            <a:off x="4582123" y="4260229"/>
            <a:ext cx="1455949" cy="1455949"/>
            <a:chOff x="0" y="0"/>
            <a:chExt cx="495300" cy="495300"/>
          </a:xfrm>
        </p:grpSpPr>
        <p:sp>
          <p:nvSpPr>
            <p:cNvPr name="Freeform 13" id="13"/>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DBCA7"/>
            </a:solidFill>
          </p:spPr>
        </p:sp>
        <p:sp>
          <p:nvSpPr>
            <p:cNvPr name="Freeform 14" id="14"/>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name="Group 15" id="15"/>
          <p:cNvGrpSpPr>
            <a:grpSpLocks noChangeAspect="true"/>
          </p:cNvGrpSpPr>
          <p:nvPr/>
        </p:nvGrpSpPr>
        <p:grpSpPr>
          <a:xfrm rot="0">
            <a:off x="9099934" y="4321433"/>
            <a:ext cx="1455949" cy="1455949"/>
            <a:chOff x="0" y="0"/>
            <a:chExt cx="495300" cy="495300"/>
          </a:xfrm>
        </p:grpSpPr>
        <p:sp>
          <p:nvSpPr>
            <p:cNvPr name="Freeform 16" id="16"/>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4745C"/>
            </a:solidFill>
          </p:spPr>
        </p:sp>
        <p:sp>
          <p:nvSpPr>
            <p:cNvPr name="Freeform 17" id="17"/>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name="Group 18" id="18"/>
          <p:cNvGrpSpPr>
            <a:grpSpLocks noChangeAspect="true"/>
          </p:cNvGrpSpPr>
          <p:nvPr/>
        </p:nvGrpSpPr>
        <p:grpSpPr>
          <a:xfrm rot="0">
            <a:off x="11508383" y="4346467"/>
            <a:ext cx="1497601" cy="1497601"/>
            <a:chOff x="0" y="0"/>
            <a:chExt cx="495300" cy="495300"/>
          </a:xfrm>
        </p:grpSpPr>
        <p:sp>
          <p:nvSpPr>
            <p:cNvPr name="Freeform 19" id="19"/>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C83E21"/>
            </a:solidFill>
          </p:spPr>
        </p:sp>
        <p:sp>
          <p:nvSpPr>
            <p:cNvPr name="Freeform 20" id="20"/>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name="TextBox 21" id="21"/>
          <p:cNvSpPr txBox="true"/>
          <p:nvPr/>
        </p:nvSpPr>
        <p:spPr>
          <a:xfrm rot="0">
            <a:off x="1364292" y="1197420"/>
            <a:ext cx="5340923" cy="656710"/>
          </a:xfrm>
          <a:prstGeom prst="rect">
            <a:avLst/>
          </a:prstGeom>
        </p:spPr>
        <p:txBody>
          <a:bodyPr anchor="t" rtlCol="false" tIns="0" lIns="0" bIns="0" rIns="0">
            <a:spAutoFit/>
          </a:bodyPr>
          <a:lstStyle/>
          <a:p>
            <a:pPr algn="l">
              <a:lnSpc>
                <a:spcPts val="3356"/>
              </a:lnSpc>
            </a:pPr>
            <a:r>
              <a:rPr lang="en-US" b="true" sz="2918" spc="291">
                <a:solidFill>
                  <a:srgbClr val="301906"/>
                </a:solidFill>
                <a:latin typeface="Biski Bold"/>
                <a:ea typeface="Biski Bold"/>
                <a:cs typeface="Biski Bold"/>
                <a:sym typeface="Biski Bold"/>
              </a:rPr>
              <a:t>QUY TRÌNH MUA HÀNG</a:t>
            </a:r>
          </a:p>
        </p:txBody>
      </p:sp>
      <p:sp>
        <p:nvSpPr>
          <p:cNvPr name="TextBox 22" id="22"/>
          <p:cNvSpPr txBox="true"/>
          <p:nvPr/>
        </p:nvSpPr>
        <p:spPr>
          <a:xfrm rot="0">
            <a:off x="2159086" y="5723327"/>
            <a:ext cx="1794119" cy="423248"/>
          </a:xfrm>
          <a:prstGeom prst="rect">
            <a:avLst/>
          </a:prstGeom>
        </p:spPr>
        <p:txBody>
          <a:bodyPr anchor="t" rtlCol="false" tIns="0" lIns="0" bIns="0" rIns="0">
            <a:spAutoFit/>
          </a:bodyPr>
          <a:lstStyle/>
          <a:p>
            <a:pPr algn="ctr" marL="0" indent="0" lvl="0">
              <a:lnSpc>
                <a:spcPts val="2015"/>
              </a:lnSpc>
              <a:spcBef>
                <a:spcPct val="0"/>
              </a:spcBef>
            </a:pPr>
            <a:r>
              <a:rPr lang="en-US" b="true" sz="1956" spc="97">
                <a:solidFill>
                  <a:srgbClr val="301906"/>
                </a:solidFill>
                <a:latin typeface="Biski Bold"/>
                <a:ea typeface="Biski Bold"/>
                <a:cs typeface="Biski Bold"/>
                <a:sym typeface="Biski Bold"/>
              </a:rPr>
              <a:t>Khách hàng</a:t>
            </a:r>
          </a:p>
        </p:txBody>
      </p:sp>
      <p:sp>
        <p:nvSpPr>
          <p:cNvPr name="TextBox 23" id="23"/>
          <p:cNvSpPr txBox="true"/>
          <p:nvPr/>
        </p:nvSpPr>
        <p:spPr>
          <a:xfrm rot="0">
            <a:off x="2722335" y="4512648"/>
            <a:ext cx="704692" cy="656710"/>
          </a:xfrm>
          <a:prstGeom prst="rect">
            <a:avLst/>
          </a:prstGeom>
        </p:spPr>
        <p:txBody>
          <a:bodyPr anchor="t" rtlCol="false" tIns="0" lIns="0" bIns="0" rIns="0">
            <a:spAutoFit/>
          </a:bodyPr>
          <a:lstStyle/>
          <a:p>
            <a:pPr algn="ctr" marL="0" indent="0" lvl="0">
              <a:lnSpc>
                <a:spcPts val="3356"/>
              </a:lnSpc>
              <a:spcBef>
                <a:spcPct val="0"/>
              </a:spcBef>
            </a:pPr>
            <a:r>
              <a:rPr lang="en-US" b="true" sz="2918" u="none">
                <a:solidFill>
                  <a:srgbClr val="B88B70"/>
                </a:solidFill>
                <a:latin typeface="Biski Bold"/>
                <a:ea typeface="Biski Bold"/>
                <a:cs typeface="Biski Bold"/>
                <a:sym typeface="Biski Bold"/>
              </a:rPr>
              <a:t>01.</a:t>
            </a:r>
          </a:p>
        </p:txBody>
      </p:sp>
      <p:sp>
        <p:nvSpPr>
          <p:cNvPr name="TextBox 24" id="24"/>
          <p:cNvSpPr txBox="true"/>
          <p:nvPr/>
        </p:nvSpPr>
        <p:spPr>
          <a:xfrm rot="0">
            <a:off x="4094117" y="3661213"/>
            <a:ext cx="2431963" cy="465666"/>
          </a:xfrm>
          <a:prstGeom prst="rect">
            <a:avLst/>
          </a:prstGeom>
        </p:spPr>
        <p:txBody>
          <a:bodyPr anchor="t" rtlCol="false" tIns="0" lIns="0" bIns="0" rIns="0">
            <a:spAutoFit/>
          </a:bodyPr>
          <a:lstStyle/>
          <a:p>
            <a:pPr algn="ctr" marL="0" indent="0" lvl="0">
              <a:lnSpc>
                <a:spcPts val="2221"/>
              </a:lnSpc>
              <a:spcBef>
                <a:spcPct val="0"/>
              </a:spcBef>
            </a:pPr>
            <a:r>
              <a:rPr lang="en-US" b="true" sz="2156" spc="107">
                <a:solidFill>
                  <a:srgbClr val="301906"/>
                </a:solidFill>
                <a:latin typeface="Biski Bold"/>
                <a:ea typeface="Biski Bold"/>
                <a:cs typeface="Biski Bold"/>
                <a:sym typeface="Biski Bold"/>
              </a:rPr>
              <a:t>Chọn sản phầm</a:t>
            </a:r>
          </a:p>
        </p:txBody>
      </p:sp>
      <p:sp>
        <p:nvSpPr>
          <p:cNvPr name="TextBox 25" id="25"/>
          <p:cNvSpPr txBox="true"/>
          <p:nvPr/>
        </p:nvSpPr>
        <p:spPr>
          <a:xfrm rot="0">
            <a:off x="6582845" y="5723327"/>
            <a:ext cx="2359932" cy="423248"/>
          </a:xfrm>
          <a:prstGeom prst="rect">
            <a:avLst/>
          </a:prstGeom>
        </p:spPr>
        <p:txBody>
          <a:bodyPr anchor="t" rtlCol="false" tIns="0" lIns="0" bIns="0" rIns="0">
            <a:spAutoFit/>
          </a:bodyPr>
          <a:lstStyle/>
          <a:p>
            <a:pPr algn="ctr" marL="0" indent="0" lvl="0">
              <a:lnSpc>
                <a:spcPts val="2015"/>
              </a:lnSpc>
              <a:spcBef>
                <a:spcPct val="0"/>
              </a:spcBef>
            </a:pPr>
            <a:r>
              <a:rPr lang="en-US" b="true" sz="1956" spc="97">
                <a:solidFill>
                  <a:srgbClr val="301906"/>
                </a:solidFill>
                <a:latin typeface="Biski Bold"/>
                <a:ea typeface="Biski Bold"/>
                <a:cs typeface="Biski Bold"/>
                <a:sym typeface="Biski Bold"/>
              </a:rPr>
              <a:t>Quản lý giỏ hàng</a:t>
            </a:r>
          </a:p>
        </p:txBody>
      </p:sp>
      <p:sp>
        <p:nvSpPr>
          <p:cNvPr name="TextBox 26" id="26"/>
          <p:cNvSpPr txBox="true"/>
          <p:nvPr/>
        </p:nvSpPr>
        <p:spPr>
          <a:xfrm rot="0">
            <a:off x="8685640" y="3670738"/>
            <a:ext cx="2156269" cy="423248"/>
          </a:xfrm>
          <a:prstGeom prst="rect">
            <a:avLst/>
          </a:prstGeom>
        </p:spPr>
        <p:txBody>
          <a:bodyPr anchor="t" rtlCol="false" tIns="0" lIns="0" bIns="0" rIns="0">
            <a:spAutoFit/>
          </a:bodyPr>
          <a:lstStyle/>
          <a:p>
            <a:pPr algn="ctr" marL="0" indent="0" lvl="0">
              <a:lnSpc>
                <a:spcPts val="2015"/>
              </a:lnSpc>
              <a:spcBef>
                <a:spcPct val="0"/>
              </a:spcBef>
            </a:pPr>
            <a:r>
              <a:rPr lang="en-US" b="true" sz="1956" spc="97">
                <a:solidFill>
                  <a:srgbClr val="301906"/>
                </a:solidFill>
                <a:latin typeface="Biski Bold"/>
                <a:ea typeface="Biski Bold"/>
                <a:cs typeface="Biski Bold"/>
                <a:sym typeface="Biski Bold"/>
              </a:rPr>
              <a:t>Nhập thông tin</a:t>
            </a:r>
          </a:p>
        </p:txBody>
      </p:sp>
      <p:sp>
        <p:nvSpPr>
          <p:cNvPr name="TextBox 27" id="27"/>
          <p:cNvSpPr txBox="true"/>
          <p:nvPr/>
        </p:nvSpPr>
        <p:spPr>
          <a:xfrm rot="0">
            <a:off x="15962226" y="5935154"/>
            <a:ext cx="2413985" cy="670898"/>
          </a:xfrm>
          <a:prstGeom prst="rect">
            <a:avLst/>
          </a:prstGeom>
        </p:spPr>
        <p:txBody>
          <a:bodyPr anchor="t" rtlCol="false" tIns="0" lIns="0" bIns="0" rIns="0">
            <a:spAutoFit/>
          </a:bodyPr>
          <a:lstStyle/>
          <a:p>
            <a:pPr algn="ctr" marL="0" indent="0" lvl="0">
              <a:lnSpc>
                <a:spcPts val="2015"/>
              </a:lnSpc>
              <a:spcBef>
                <a:spcPct val="0"/>
              </a:spcBef>
            </a:pPr>
            <a:r>
              <a:rPr lang="en-US" b="true" sz="1956" spc="97">
                <a:solidFill>
                  <a:srgbClr val="301906"/>
                </a:solidFill>
                <a:latin typeface="Biski Bold"/>
                <a:ea typeface="Biski Bold"/>
                <a:cs typeface="Biski Bold"/>
                <a:sym typeface="Biski Bold"/>
              </a:rPr>
              <a:t>Xác nhận đơn hàng</a:t>
            </a:r>
          </a:p>
        </p:txBody>
      </p:sp>
      <p:sp>
        <p:nvSpPr>
          <p:cNvPr name="TextBox 28" id="28"/>
          <p:cNvSpPr txBox="true"/>
          <p:nvPr/>
        </p:nvSpPr>
        <p:spPr>
          <a:xfrm rot="0">
            <a:off x="4143803" y="2262169"/>
            <a:ext cx="2237562" cy="1378189"/>
          </a:xfrm>
          <a:prstGeom prst="rect">
            <a:avLst/>
          </a:prstGeom>
        </p:spPr>
        <p:txBody>
          <a:bodyPr anchor="t" rtlCol="false" tIns="0" lIns="0" bIns="0" rIns="0">
            <a:spAutoFit/>
          </a:bodyPr>
          <a:lstStyle/>
          <a:p>
            <a:pPr algn="ctr">
              <a:lnSpc>
                <a:spcPts val="2729"/>
              </a:lnSpc>
            </a:pPr>
            <a:r>
              <a:rPr lang="en-US" sz="2067">
                <a:solidFill>
                  <a:srgbClr val="301906"/>
                </a:solidFill>
                <a:latin typeface="Rokkitt"/>
                <a:ea typeface="Rokkitt"/>
                <a:cs typeface="Rokkitt"/>
                <a:sym typeface="Rokkitt"/>
              </a:rPr>
              <a:t>Chọn sản phẩm muốn mua, xác nhận thêm vào giỏ hàng.</a:t>
            </a:r>
          </a:p>
        </p:txBody>
      </p:sp>
      <p:sp>
        <p:nvSpPr>
          <p:cNvPr name="TextBox 29" id="29"/>
          <p:cNvSpPr txBox="true"/>
          <p:nvPr/>
        </p:nvSpPr>
        <p:spPr>
          <a:xfrm rot="0">
            <a:off x="8685640" y="2318557"/>
            <a:ext cx="2237562" cy="1284463"/>
          </a:xfrm>
          <a:prstGeom prst="rect">
            <a:avLst/>
          </a:prstGeom>
        </p:spPr>
        <p:txBody>
          <a:bodyPr anchor="t" rtlCol="false" tIns="0" lIns="0" bIns="0" rIns="0">
            <a:spAutoFit/>
          </a:bodyPr>
          <a:lstStyle/>
          <a:p>
            <a:pPr algn="ctr">
              <a:lnSpc>
                <a:spcPts val="2597"/>
              </a:lnSpc>
            </a:pPr>
            <a:r>
              <a:rPr lang="en-US" sz="1967">
                <a:solidFill>
                  <a:srgbClr val="301906"/>
                </a:solidFill>
                <a:latin typeface="Rokkitt"/>
                <a:ea typeface="Rokkitt"/>
                <a:cs typeface="Rokkitt"/>
                <a:sym typeface="Rokkitt"/>
              </a:rPr>
              <a:t>Khách hàng đặt hàng bằng cách điển đầy đủ thông tin và xác nhận đặt hàng.</a:t>
            </a:r>
          </a:p>
        </p:txBody>
      </p:sp>
      <p:sp>
        <p:nvSpPr>
          <p:cNvPr name="TextBox 30" id="30"/>
          <p:cNvSpPr txBox="true"/>
          <p:nvPr/>
        </p:nvSpPr>
        <p:spPr>
          <a:xfrm rot="0">
            <a:off x="6381365" y="6431670"/>
            <a:ext cx="2237562" cy="1090915"/>
          </a:xfrm>
          <a:prstGeom prst="rect">
            <a:avLst/>
          </a:prstGeom>
        </p:spPr>
        <p:txBody>
          <a:bodyPr anchor="t" rtlCol="false" tIns="0" lIns="0" bIns="0" rIns="0">
            <a:spAutoFit/>
          </a:bodyPr>
          <a:lstStyle/>
          <a:p>
            <a:pPr algn="ctr">
              <a:lnSpc>
                <a:spcPts val="2861"/>
              </a:lnSpc>
            </a:pPr>
            <a:r>
              <a:rPr lang="en-US" sz="2167">
                <a:solidFill>
                  <a:srgbClr val="301906"/>
                </a:solidFill>
                <a:latin typeface="Rokkitt"/>
                <a:ea typeface="Rokkitt"/>
                <a:cs typeface="Rokkitt"/>
                <a:sym typeface="Rokkitt"/>
              </a:rPr>
              <a:t>Kiểm tra thông itn , tiến hành thanh toán sản phẩm. </a:t>
            </a:r>
          </a:p>
        </p:txBody>
      </p:sp>
      <p:sp>
        <p:nvSpPr>
          <p:cNvPr name="TextBox 31" id="31"/>
          <p:cNvSpPr txBox="true"/>
          <p:nvPr/>
        </p:nvSpPr>
        <p:spPr>
          <a:xfrm rot="0">
            <a:off x="16081535" y="6696711"/>
            <a:ext cx="2237562" cy="1452865"/>
          </a:xfrm>
          <a:prstGeom prst="rect">
            <a:avLst/>
          </a:prstGeom>
        </p:spPr>
        <p:txBody>
          <a:bodyPr anchor="t" rtlCol="false" tIns="0" lIns="0" bIns="0" rIns="0">
            <a:spAutoFit/>
          </a:bodyPr>
          <a:lstStyle/>
          <a:p>
            <a:pPr algn="ctr">
              <a:lnSpc>
                <a:spcPts val="2861"/>
              </a:lnSpc>
            </a:pPr>
            <a:r>
              <a:rPr lang="en-US" sz="2167">
                <a:solidFill>
                  <a:srgbClr val="301906"/>
                </a:solidFill>
                <a:latin typeface="Rokkitt"/>
                <a:ea typeface="Rokkitt"/>
                <a:cs typeface="Rokkitt"/>
                <a:sym typeface="Rokkitt"/>
              </a:rPr>
              <a:t>Nhân viên  kiểm tra xác nhận đơn hàng và giao hàng cho khách.</a:t>
            </a:r>
          </a:p>
        </p:txBody>
      </p:sp>
      <p:sp>
        <p:nvSpPr>
          <p:cNvPr name="Freeform 32" id="32"/>
          <p:cNvSpPr/>
          <p:nvPr/>
        </p:nvSpPr>
        <p:spPr>
          <a:xfrm flipH="false" flipV="false" rot="-2410391">
            <a:off x="608595" y="7197163"/>
            <a:ext cx="2209837" cy="2694923"/>
          </a:xfrm>
          <a:custGeom>
            <a:avLst/>
            <a:gdLst/>
            <a:ahLst/>
            <a:cxnLst/>
            <a:rect r="r" b="b" t="t" l="l"/>
            <a:pathLst>
              <a:path h="2694923" w="2209837">
                <a:moveTo>
                  <a:pt x="0" y="0"/>
                </a:moveTo>
                <a:lnTo>
                  <a:pt x="2209837" y="0"/>
                </a:lnTo>
                <a:lnTo>
                  <a:pt x="2209837" y="2694923"/>
                </a:lnTo>
                <a:lnTo>
                  <a:pt x="0" y="2694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2410391">
            <a:off x="13904866" y="7529641"/>
            <a:ext cx="2209837" cy="2694923"/>
          </a:xfrm>
          <a:custGeom>
            <a:avLst/>
            <a:gdLst/>
            <a:ahLst/>
            <a:cxnLst/>
            <a:rect r="r" b="b" t="t" l="l"/>
            <a:pathLst>
              <a:path h="2694923" w="2209837">
                <a:moveTo>
                  <a:pt x="0" y="0"/>
                </a:moveTo>
                <a:lnTo>
                  <a:pt x="2209836" y="0"/>
                </a:lnTo>
                <a:lnTo>
                  <a:pt x="2209836" y="2694923"/>
                </a:lnTo>
                <a:lnTo>
                  <a:pt x="0" y="2694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4" id="34"/>
          <p:cNvGrpSpPr>
            <a:grpSpLocks noChangeAspect="true"/>
          </p:cNvGrpSpPr>
          <p:nvPr/>
        </p:nvGrpSpPr>
        <p:grpSpPr>
          <a:xfrm rot="0">
            <a:off x="2207252" y="4260229"/>
            <a:ext cx="1455949" cy="1455949"/>
            <a:chOff x="0" y="0"/>
            <a:chExt cx="495300" cy="495300"/>
          </a:xfrm>
        </p:grpSpPr>
        <p:sp>
          <p:nvSpPr>
            <p:cNvPr name="Freeform 35" id="35"/>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5D6C3"/>
            </a:solidFill>
          </p:spPr>
        </p:sp>
        <p:sp>
          <p:nvSpPr>
            <p:cNvPr name="Freeform 36" id="36"/>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name="Group 37" id="37"/>
          <p:cNvGrpSpPr>
            <a:grpSpLocks noChangeAspect="true"/>
          </p:cNvGrpSpPr>
          <p:nvPr/>
        </p:nvGrpSpPr>
        <p:grpSpPr>
          <a:xfrm rot="0">
            <a:off x="13958484" y="4308820"/>
            <a:ext cx="1522635" cy="1522635"/>
            <a:chOff x="0" y="0"/>
            <a:chExt cx="495300" cy="495300"/>
          </a:xfrm>
        </p:grpSpPr>
        <p:sp>
          <p:nvSpPr>
            <p:cNvPr name="Freeform 38" id="38"/>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4745C"/>
            </a:solidFill>
          </p:spPr>
        </p:sp>
        <p:sp>
          <p:nvSpPr>
            <p:cNvPr name="Freeform 39" id="39"/>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name="Group 40" id="40"/>
          <p:cNvGrpSpPr>
            <a:grpSpLocks noChangeAspect="true"/>
          </p:cNvGrpSpPr>
          <p:nvPr/>
        </p:nvGrpSpPr>
        <p:grpSpPr>
          <a:xfrm rot="0">
            <a:off x="16505529" y="4482733"/>
            <a:ext cx="1389575" cy="1389575"/>
            <a:chOff x="0" y="0"/>
            <a:chExt cx="495300" cy="495300"/>
          </a:xfrm>
        </p:grpSpPr>
        <p:sp>
          <p:nvSpPr>
            <p:cNvPr name="Freeform 41" id="41"/>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C83E21"/>
            </a:solidFill>
          </p:spPr>
        </p:sp>
        <p:sp>
          <p:nvSpPr>
            <p:cNvPr name="Freeform 42" id="42"/>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name="TextBox 43" id="43"/>
          <p:cNvSpPr txBox="true"/>
          <p:nvPr/>
        </p:nvSpPr>
        <p:spPr>
          <a:xfrm rot="0">
            <a:off x="13461948" y="3469671"/>
            <a:ext cx="2648725" cy="711157"/>
          </a:xfrm>
          <a:prstGeom prst="rect">
            <a:avLst/>
          </a:prstGeom>
        </p:spPr>
        <p:txBody>
          <a:bodyPr anchor="t" rtlCol="false" tIns="0" lIns="0" bIns="0" rIns="0">
            <a:spAutoFit/>
          </a:bodyPr>
          <a:lstStyle/>
          <a:p>
            <a:pPr algn="ctr" marL="0" indent="0" lvl="0">
              <a:lnSpc>
                <a:spcPts val="2118"/>
              </a:lnSpc>
              <a:spcBef>
                <a:spcPct val="0"/>
              </a:spcBef>
            </a:pPr>
            <a:r>
              <a:rPr lang="en-US" b="true" sz="2056" spc="102">
                <a:solidFill>
                  <a:srgbClr val="301906"/>
                </a:solidFill>
                <a:latin typeface="Biski Bold"/>
                <a:ea typeface="Biski Bold"/>
                <a:cs typeface="Biski Bold"/>
                <a:sym typeface="Biski Bold"/>
              </a:rPr>
              <a:t>Theo dõi đơn hàng</a:t>
            </a:r>
          </a:p>
        </p:txBody>
      </p:sp>
      <p:sp>
        <p:nvSpPr>
          <p:cNvPr name="TextBox 44" id="44"/>
          <p:cNvSpPr txBox="true"/>
          <p:nvPr/>
        </p:nvSpPr>
        <p:spPr>
          <a:xfrm rot="0">
            <a:off x="2403939" y="4407873"/>
            <a:ext cx="1023088" cy="959219"/>
          </a:xfrm>
          <a:prstGeom prst="rect">
            <a:avLst/>
          </a:prstGeom>
        </p:spPr>
        <p:txBody>
          <a:bodyPr anchor="t" rtlCol="false" tIns="0" lIns="0" bIns="0" rIns="0">
            <a:spAutoFit/>
          </a:bodyPr>
          <a:lstStyle/>
          <a:p>
            <a:pPr algn="ctr" marL="0" indent="0" lvl="0">
              <a:lnSpc>
                <a:spcPts val="4873"/>
              </a:lnSpc>
              <a:spcBef>
                <a:spcPct val="0"/>
              </a:spcBef>
            </a:pPr>
            <a:r>
              <a:rPr lang="en-US" b="true" sz="4237" u="none">
                <a:solidFill>
                  <a:srgbClr val="B88B70"/>
                </a:solidFill>
                <a:latin typeface="Biski Bold"/>
                <a:ea typeface="Biski Bold"/>
                <a:cs typeface="Biski Bold"/>
                <a:sym typeface="Biski Bold"/>
              </a:rPr>
              <a:t>01.</a:t>
            </a:r>
          </a:p>
        </p:txBody>
      </p:sp>
      <p:sp>
        <p:nvSpPr>
          <p:cNvPr name="TextBox 45" id="45"/>
          <p:cNvSpPr txBox="true"/>
          <p:nvPr/>
        </p:nvSpPr>
        <p:spPr>
          <a:xfrm rot="0">
            <a:off x="7269159" y="4632245"/>
            <a:ext cx="704692" cy="656710"/>
          </a:xfrm>
          <a:prstGeom prst="rect">
            <a:avLst/>
          </a:prstGeom>
        </p:spPr>
        <p:txBody>
          <a:bodyPr anchor="t" rtlCol="false" tIns="0" lIns="0" bIns="0" rIns="0">
            <a:spAutoFit/>
          </a:bodyPr>
          <a:lstStyle/>
          <a:p>
            <a:pPr algn="ctr" marL="0" indent="0" lvl="0">
              <a:lnSpc>
                <a:spcPts val="3356"/>
              </a:lnSpc>
              <a:spcBef>
                <a:spcPct val="0"/>
              </a:spcBef>
            </a:pPr>
            <a:r>
              <a:rPr lang="en-US" b="true" sz="2918" u="none">
                <a:solidFill>
                  <a:srgbClr val="B67F71"/>
                </a:solidFill>
                <a:latin typeface="Biski Bold"/>
                <a:ea typeface="Biski Bold"/>
                <a:cs typeface="Biski Bold"/>
                <a:sym typeface="Biski Bold"/>
              </a:rPr>
              <a:t>03.</a:t>
            </a:r>
          </a:p>
        </p:txBody>
      </p:sp>
      <p:sp>
        <p:nvSpPr>
          <p:cNvPr name="TextBox 46" id="46"/>
          <p:cNvSpPr txBox="true"/>
          <p:nvPr/>
        </p:nvSpPr>
        <p:spPr>
          <a:xfrm rot="0">
            <a:off x="4957752" y="4512648"/>
            <a:ext cx="704692" cy="656710"/>
          </a:xfrm>
          <a:prstGeom prst="rect">
            <a:avLst/>
          </a:prstGeom>
        </p:spPr>
        <p:txBody>
          <a:bodyPr anchor="t" rtlCol="false" tIns="0" lIns="0" bIns="0" rIns="0">
            <a:spAutoFit/>
          </a:bodyPr>
          <a:lstStyle/>
          <a:p>
            <a:pPr algn="ctr" marL="0" indent="0" lvl="0">
              <a:lnSpc>
                <a:spcPts val="3356"/>
              </a:lnSpc>
              <a:spcBef>
                <a:spcPct val="0"/>
              </a:spcBef>
            </a:pPr>
            <a:r>
              <a:rPr lang="en-US" b="true" sz="2918" u="none">
                <a:solidFill>
                  <a:srgbClr val="C87A60"/>
                </a:solidFill>
                <a:latin typeface="Biski Bold"/>
                <a:ea typeface="Biski Bold"/>
                <a:cs typeface="Biski Bold"/>
                <a:sym typeface="Biski Bold"/>
              </a:rPr>
              <a:t>02.</a:t>
            </a:r>
          </a:p>
        </p:txBody>
      </p:sp>
      <p:sp>
        <p:nvSpPr>
          <p:cNvPr name="TextBox 47" id="47"/>
          <p:cNvSpPr txBox="true"/>
          <p:nvPr/>
        </p:nvSpPr>
        <p:spPr>
          <a:xfrm rot="0">
            <a:off x="9475562" y="4632245"/>
            <a:ext cx="704692" cy="656710"/>
          </a:xfrm>
          <a:prstGeom prst="rect">
            <a:avLst/>
          </a:prstGeom>
        </p:spPr>
        <p:txBody>
          <a:bodyPr anchor="t" rtlCol="false" tIns="0" lIns="0" bIns="0" rIns="0">
            <a:spAutoFit/>
          </a:bodyPr>
          <a:lstStyle/>
          <a:p>
            <a:pPr algn="ctr" marL="0" indent="0" lvl="0">
              <a:lnSpc>
                <a:spcPts val="3356"/>
              </a:lnSpc>
              <a:spcBef>
                <a:spcPct val="0"/>
              </a:spcBef>
            </a:pPr>
            <a:r>
              <a:rPr lang="en-US" b="true" sz="2918" u="none">
                <a:solidFill>
                  <a:srgbClr val="E4745C"/>
                </a:solidFill>
                <a:latin typeface="Biski Bold"/>
                <a:ea typeface="Biski Bold"/>
                <a:cs typeface="Biski Bold"/>
                <a:sym typeface="Biski Bold"/>
              </a:rPr>
              <a:t>04.</a:t>
            </a:r>
          </a:p>
        </p:txBody>
      </p:sp>
      <p:sp>
        <p:nvSpPr>
          <p:cNvPr name="TextBox 48" id="48"/>
          <p:cNvSpPr txBox="true"/>
          <p:nvPr/>
        </p:nvSpPr>
        <p:spPr>
          <a:xfrm rot="0">
            <a:off x="11904837" y="4705607"/>
            <a:ext cx="704692" cy="656710"/>
          </a:xfrm>
          <a:prstGeom prst="rect">
            <a:avLst/>
          </a:prstGeom>
        </p:spPr>
        <p:txBody>
          <a:bodyPr anchor="t" rtlCol="false" tIns="0" lIns="0" bIns="0" rIns="0">
            <a:spAutoFit/>
          </a:bodyPr>
          <a:lstStyle/>
          <a:p>
            <a:pPr algn="ctr" marL="0" indent="0" lvl="0">
              <a:lnSpc>
                <a:spcPts val="3356"/>
              </a:lnSpc>
              <a:spcBef>
                <a:spcPct val="0"/>
              </a:spcBef>
            </a:pPr>
            <a:r>
              <a:rPr lang="en-US" b="true" sz="2918" u="none">
                <a:solidFill>
                  <a:srgbClr val="C83E21"/>
                </a:solidFill>
                <a:latin typeface="Biski Bold"/>
                <a:ea typeface="Biski Bold"/>
                <a:cs typeface="Biski Bold"/>
                <a:sym typeface="Biski Bold"/>
              </a:rPr>
              <a:t>05.</a:t>
            </a:r>
          </a:p>
        </p:txBody>
      </p:sp>
      <p:sp>
        <p:nvSpPr>
          <p:cNvPr name="TextBox 49" id="49"/>
          <p:cNvSpPr txBox="true"/>
          <p:nvPr/>
        </p:nvSpPr>
        <p:spPr>
          <a:xfrm rot="0">
            <a:off x="11179049" y="5857672"/>
            <a:ext cx="2156269" cy="444457"/>
          </a:xfrm>
          <a:prstGeom prst="rect">
            <a:avLst/>
          </a:prstGeom>
        </p:spPr>
        <p:txBody>
          <a:bodyPr anchor="t" rtlCol="false" tIns="0" lIns="0" bIns="0" rIns="0">
            <a:spAutoFit/>
          </a:bodyPr>
          <a:lstStyle/>
          <a:p>
            <a:pPr algn="ctr" marL="0" indent="0" lvl="0">
              <a:lnSpc>
                <a:spcPts val="2118"/>
              </a:lnSpc>
              <a:spcBef>
                <a:spcPct val="0"/>
              </a:spcBef>
            </a:pPr>
            <a:r>
              <a:rPr lang="en-US" b="true" sz="2056" spc="102">
                <a:solidFill>
                  <a:srgbClr val="301906"/>
                </a:solidFill>
                <a:latin typeface="Biski Bold"/>
                <a:ea typeface="Biski Bold"/>
                <a:cs typeface="Biski Bold"/>
                <a:sym typeface="Biski Bold"/>
              </a:rPr>
              <a:t>Đặt hàng</a:t>
            </a:r>
          </a:p>
        </p:txBody>
      </p:sp>
      <p:sp>
        <p:nvSpPr>
          <p:cNvPr name="TextBox 50" id="50"/>
          <p:cNvSpPr txBox="true"/>
          <p:nvPr/>
        </p:nvSpPr>
        <p:spPr>
          <a:xfrm rot="0">
            <a:off x="1960495" y="6270401"/>
            <a:ext cx="2237562" cy="1452865"/>
          </a:xfrm>
          <a:prstGeom prst="rect">
            <a:avLst/>
          </a:prstGeom>
        </p:spPr>
        <p:txBody>
          <a:bodyPr anchor="t" rtlCol="false" tIns="0" lIns="0" bIns="0" rIns="0">
            <a:spAutoFit/>
          </a:bodyPr>
          <a:lstStyle/>
          <a:p>
            <a:pPr algn="ctr">
              <a:lnSpc>
                <a:spcPts val="2861"/>
              </a:lnSpc>
            </a:pPr>
            <a:r>
              <a:rPr lang="en-US" sz="2167">
                <a:solidFill>
                  <a:srgbClr val="301906"/>
                </a:solidFill>
                <a:latin typeface="Rokkitt"/>
                <a:ea typeface="Rokkitt"/>
                <a:cs typeface="Rokkitt"/>
                <a:sym typeface="Rokkitt"/>
              </a:rPr>
              <a:t>Truy cập trang web xem sản phảm và tìm kiến sản phầm </a:t>
            </a:r>
          </a:p>
        </p:txBody>
      </p:sp>
      <p:sp>
        <p:nvSpPr>
          <p:cNvPr name="TextBox 51" id="51"/>
          <p:cNvSpPr txBox="true"/>
          <p:nvPr/>
        </p:nvSpPr>
        <p:spPr>
          <a:xfrm rot="0">
            <a:off x="13667530" y="2299507"/>
            <a:ext cx="2237562" cy="1090915"/>
          </a:xfrm>
          <a:prstGeom prst="rect">
            <a:avLst/>
          </a:prstGeom>
        </p:spPr>
        <p:txBody>
          <a:bodyPr anchor="t" rtlCol="false" tIns="0" lIns="0" bIns="0" rIns="0">
            <a:spAutoFit/>
          </a:bodyPr>
          <a:lstStyle/>
          <a:p>
            <a:pPr algn="ctr">
              <a:lnSpc>
                <a:spcPts val="2861"/>
              </a:lnSpc>
            </a:pPr>
            <a:r>
              <a:rPr lang="en-US" sz="2167">
                <a:solidFill>
                  <a:srgbClr val="301906"/>
                </a:solidFill>
                <a:latin typeface="Rokkitt"/>
                <a:ea typeface="Rokkitt"/>
                <a:cs typeface="Rokkitt"/>
                <a:sym typeface="Rokkitt"/>
              </a:rPr>
              <a:t>Đăng nhập tài khoản và thao tác với đơn hàng.</a:t>
            </a:r>
          </a:p>
        </p:txBody>
      </p:sp>
      <p:sp>
        <p:nvSpPr>
          <p:cNvPr name="TextBox 52" id="52"/>
          <p:cNvSpPr txBox="true"/>
          <p:nvPr/>
        </p:nvSpPr>
        <p:spPr>
          <a:xfrm rot="0">
            <a:off x="11179049" y="6406905"/>
            <a:ext cx="2237562" cy="1035289"/>
          </a:xfrm>
          <a:prstGeom prst="rect">
            <a:avLst/>
          </a:prstGeom>
        </p:spPr>
        <p:txBody>
          <a:bodyPr anchor="t" rtlCol="false" tIns="0" lIns="0" bIns="0" rIns="0">
            <a:spAutoFit/>
          </a:bodyPr>
          <a:lstStyle/>
          <a:p>
            <a:pPr algn="ctr">
              <a:lnSpc>
                <a:spcPts val="2729"/>
              </a:lnSpc>
            </a:pPr>
            <a:r>
              <a:rPr lang="en-US" sz="2067">
                <a:solidFill>
                  <a:srgbClr val="301906"/>
                </a:solidFill>
                <a:latin typeface="Rokkitt"/>
                <a:ea typeface="Rokkitt"/>
                <a:cs typeface="Rokkitt"/>
                <a:sym typeface="Rokkitt"/>
              </a:rPr>
              <a:t>Xác nhận đơn hàng , nhận thông báo đơn hàng qua email.</a:t>
            </a:r>
          </a:p>
        </p:txBody>
      </p:sp>
      <p:sp>
        <p:nvSpPr>
          <p:cNvPr name="Freeform 53" id="53"/>
          <p:cNvSpPr/>
          <p:nvPr/>
        </p:nvSpPr>
        <p:spPr>
          <a:xfrm flipH="false" flipV="false" rot="-2410391">
            <a:off x="-659346" y="1641886"/>
            <a:ext cx="2209837" cy="2694923"/>
          </a:xfrm>
          <a:custGeom>
            <a:avLst/>
            <a:gdLst/>
            <a:ahLst/>
            <a:cxnLst/>
            <a:rect r="r" b="b" t="t" l="l"/>
            <a:pathLst>
              <a:path h="2694923" w="2209837">
                <a:moveTo>
                  <a:pt x="0" y="0"/>
                </a:moveTo>
                <a:lnTo>
                  <a:pt x="2209837" y="0"/>
                </a:lnTo>
                <a:lnTo>
                  <a:pt x="2209837" y="2694923"/>
                </a:lnTo>
                <a:lnTo>
                  <a:pt x="0" y="2694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4" id="54"/>
          <p:cNvSpPr/>
          <p:nvPr/>
        </p:nvSpPr>
        <p:spPr>
          <a:xfrm flipH="false" flipV="false" rot="-2410391">
            <a:off x="15740435" y="-371042"/>
            <a:ext cx="3193367" cy="3894350"/>
          </a:xfrm>
          <a:custGeom>
            <a:avLst/>
            <a:gdLst/>
            <a:ahLst/>
            <a:cxnLst/>
            <a:rect r="r" b="b" t="t" l="l"/>
            <a:pathLst>
              <a:path h="3894350" w="3193367">
                <a:moveTo>
                  <a:pt x="0" y="0"/>
                </a:moveTo>
                <a:lnTo>
                  <a:pt x="3193367" y="0"/>
                </a:lnTo>
                <a:lnTo>
                  <a:pt x="3193367" y="3894350"/>
                </a:lnTo>
                <a:lnTo>
                  <a:pt x="0" y="3894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5" id="55"/>
          <p:cNvSpPr txBox="true"/>
          <p:nvPr/>
        </p:nvSpPr>
        <p:spPr>
          <a:xfrm rot="0">
            <a:off x="14403411" y="4657375"/>
            <a:ext cx="704692" cy="656710"/>
          </a:xfrm>
          <a:prstGeom prst="rect">
            <a:avLst/>
          </a:prstGeom>
        </p:spPr>
        <p:txBody>
          <a:bodyPr anchor="t" rtlCol="false" tIns="0" lIns="0" bIns="0" rIns="0">
            <a:spAutoFit/>
          </a:bodyPr>
          <a:lstStyle/>
          <a:p>
            <a:pPr algn="ctr" marL="0" indent="0" lvl="0">
              <a:lnSpc>
                <a:spcPts val="3356"/>
              </a:lnSpc>
              <a:spcBef>
                <a:spcPct val="0"/>
              </a:spcBef>
            </a:pPr>
            <a:r>
              <a:rPr lang="en-US" b="true" sz="2918">
                <a:solidFill>
                  <a:srgbClr val="C83E21"/>
                </a:solidFill>
                <a:latin typeface="Biski Bold"/>
                <a:ea typeface="Biski Bold"/>
                <a:cs typeface="Biski Bold"/>
                <a:sym typeface="Biski Bold"/>
              </a:rPr>
              <a:t>06.</a:t>
            </a:r>
          </a:p>
        </p:txBody>
      </p:sp>
      <p:sp>
        <p:nvSpPr>
          <p:cNvPr name="TextBox 56" id="56"/>
          <p:cNvSpPr txBox="true"/>
          <p:nvPr/>
        </p:nvSpPr>
        <p:spPr>
          <a:xfrm rot="0">
            <a:off x="16906954" y="4731465"/>
            <a:ext cx="704692" cy="656710"/>
          </a:xfrm>
          <a:prstGeom prst="rect">
            <a:avLst/>
          </a:prstGeom>
        </p:spPr>
        <p:txBody>
          <a:bodyPr anchor="t" rtlCol="false" tIns="0" lIns="0" bIns="0" rIns="0">
            <a:spAutoFit/>
          </a:bodyPr>
          <a:lstStyle/>
          <a:p>
            <a:pPr algn="ctr" marL="0" indent="0" lvl="0">
              <a:lnSpc>
                <a:spcPts val="3356"/>
              </a:lnSpc>
              <a:spcBef>
                <a:spcPct val="0"/>
              </a:spcBef>
            </a:pPr>
            <a:r>
              <a:rPr lang="en-US" b="true" sz="2918">
                <a:solidFill>
                  <a:srgbClr val="B67F71"/>
                </a:solidFill>
                <a:latin typeface="Biski Bold"/>
                <a:ea typeface="Biski Bold"/>
                <a:cs typeface="Biski Bold"/>
                <a:sym typeface="Biski Bold"/>
              </a:rPr>
              <a:t>07.</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B4F47"/>
        </a:solidFill>
      </p:bgPr>
    </p:bg>
    <p:spTree>
      <p:nvGrpSpPr>
        <p:cNvPr id="1" name=""/>
        <p:cNvGrpSpPr/>
        <p:nvPr/>
      </p:nvGrpSpPr>
      <p:grpSpPr>
        <a:xfrm>
          <a:off x="0" y="0"/>
          <a:ext cx="0" cy="0"/>
          <a:chOff x="0" y="0"/>
          <a:chExt cx="0" cy="0"/>
        </a:xfrm>
      </p:grpSpPr>
      <p:grpSp>
        <p:nvGrpSpPr>
          <p:cNvPr name="Group 2" id="2"/>
          <p:cNvGrpSpPr/>
          <p:nvPr/>
        </p:nvGrpSpPr>
        <p:grpSpPr>
          <a:xfrm rot="0">
            <a:off x="13134964" y="0"/>
            <a:ext cx="5153036" cy="10294991"/>
            <a:chOff x="0" y="0"/>
            <a:chExt cx="539276" cy="1077393"/>
          </a:xfrm>
        </p:grpSpPr>
        <p:sp>
          <p:nvSpPr>
            <p:cNvPr name="Freeform 3" id="3"/>
            <p:cNvSpPr/>
            <p:nvPr/>
          </p:nvSpPr>
          <p:spPr>
            <a:xfrm flipH="false" flipV="false" rot="0">
              <a:off x="0" y="0"/>
              <a:ext cx="539276" cy="1077393"/>
            </a:xfrm>
            <a:custGeom>
              <a:avLst/>
              <a:gdLst/>
              <a:ahLst/>
              <a:cxnLst/>
              <a:rect r="r" b="b" t="t" l="l"/>
              <a:pathLst>
                <a:path h="1077393" w="539276">
                  <a:moveTo>
                    <a:pt x="0" y="0"/>
                  </a:moveTo>
                  <a:lnTo>
                    <a:pt x="539276" y="0"/>
                  </a:lnTo>
                  <a:lnTo>
                    <a:pt x="539276" y="1077393"/>
                  </a:lnTo>
                  <a:lnTo>
                    <a:pt x="0" y="1077393"/>
                  </a:lnTo>
                  <a:close/>
                </a:path>
              </a:pathLst>
            </a:custGeom>
            <a:blipFill>
              <a:blip r:embed="rId2"/>
              <a:stretch>
                <a:fillRect l="-6189" t="0" r="-6189" b="0"/>
              </a:stretch>
            </a:blipFill>
          </p:spPr>
        </p:sp>
      </p:grpSp>
      <p:grpSp>
        <p:nvGrpSpPr>
          <p:cNvPr name="Group 4" id="4"/>
          <p:cNvGrpSpPr/>
          <p:nvPr/>
        </p:nvGrpSpPr>
        <p:grpSpPr>
          <a:xfrm rot="0">
            <a:off x="0" y="9762583"/>
            <a:ext cx="18288000" cy="524417"/>
            <a:chOff x="0" y="0"/>
            <a:chExt cx="4816593" cy="138118"/>
          </a:xfrm>
        </p:grpSpPr>
        <p:sp>
          <p:nvSpPr>
            <p:cNvPr name="Freeform 5" id="5"/>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6" id="6"/>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grpSp>
        <p:nvGrpSpPr>
          <p:cNvPr name="Group 7" id="7"/>
          <p:cNvGrpSpPr/>
          <p:nvPr/>
        </p:nvGrpSpPr>
        <p:grpSpPr>
          <a:xfrm rot="0">
            <a:off x="0" y="0"/>
            <a:ext cx="18288000" cy="524417"/>
            <a:chOff x="0" y="0"/>
            <a:chExt cx="4816593" cy="138118"/>
          </a:xfrm>
        </p:grpSpPr>
        <p:sp>
          <p:nvSpPr>
            <p:cNvPr name="Freeform 8" id="8"/>
            <p:cNvSpPr/>
            <p:nvPr/>
          </p:nvSpPr>
          <p:spPr>
            <a:xfrm flipH="false" flipV="false" rot="0">
              <a:off x="0" y="0"/>
              <a:ext cx="4816592" cy="138118"/>
            </a:xfrm>
            <a:custGeom>
              <a:avLst/>
              <a:gdLst/>
              <a:ahLst/>
              <a:cxnLst/>
              <a:rect r="r" b="b" t="t" l="l"/>
              <a:pathLst>
                <a:path h="138118" w="4816592">
                  <a:moveTo>
                    <a:pt x="0" y="0"/>
                  </a:moveTo>
                  <a:lnTo>
                    <a:pt x="4816592" y="0"/>
                  </a:lnTo>
                  <a:lnTo>
                    <a:pt x="4816592" y="138118"/>
                  </a:lnTo>
                  <a:lnTo>
                    <a:pt x="0" y="138118"/>
                  </a:lnTo>
                  <a:close/>
                </a:path>
              </a:pathLst>
            </a:custGeom>
            <a:solidFill>
              <a:srgbClr val="553929"/>
            </a:solidFill>
          </p:spPr>
        </p:sp>
        <p:sp>
          <p:nvSpPr>
            <p:cNvPr name="TextBox 9" id="9"/>
            <p:cNvSpPr txBox="true"/>
            <p:nvPr/>
          </p:nvSpPr>
          <p:spPr>
            <a:xfrm>
              <a:off x="0" y="-47625"/>
              <a:ext cx="4816593" cy="185743"/>
            </a:xfrm>
            <a:prstGeom prst="rect">
              <a:avLst/>
            </a:prstGeom>
          </p:spPr>
          <p:txBody>
            <a:bodyPr anchor="ctr" rtlCol="false" tIns="50800" lIns="50800" bIns="50800" rIns="50800"/>
            <a:lstStyle/>
            <a:p>
              <a:pPr algn="ctr">
                <a:lnSpc>
                  <a:spcPts val="3440"/>
                </a:lnSpc>
              </a:pPr>
            </a:p>
          </p:txBody>
        </p:sp>
      </p:grpSp>
      <p:sp>
        <p:nvSpPr>
          <p:cNvPr name="Freeform 10" id="10"/>
          <p:cNvSpPr/>
          <p:nvPr/>
        </p:nvSpPr>
        <p:spPr>
          <a:xfrm flipH="false" flipV="false" rot="0">
            <a:off x="478620" y="3050185"/>
            <a:ext cx="1138267" cy="1280260"/>
          </a:xfrm>
          <a:custGeom>
            <a:avLst/>
            <a:gdLst/>
            <a:ahLst/>
            <a:cxnLst/>
            <a:rect r="r" b="b" t="t" l="l"/>
            <a:pathLst>
              <a:path h="1280260" w="1138267">
                <a:moveTo>
                  <a:pt x="0" y="0"/>
                </a:moveTo>
                <a:lnTo>
                  <a:pt x="1138267" y="0"/>
                </a:lnTo>
                <a:lnTo>
                  <a:pt x="1138267" y="1280259"/>
                </a:lnTo>
                <a:lnTo>
                  <a:pt x="0" y="12802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97674" y="5945656"/>
            <a:ext cx="1119214" cy="1119214"/>
          </a:xfrm>
          <a:custGeom>
            <a:avLst/>
            <a:gdLst/>
            <a:ahLst/>
            <a:cxnLst/>
            <a:rect r="r" b="b" t="t" l="l"/>
            <a:pathLst>
              <a:path h="1119214" w="1119214">
                <a:moveTo>
                  <a:pt x="0" y="0"/>
                </a:moveTo>
                <a:lnTo>
                  <a:pt x="1119213" y="0"/>
                </a:lnTo>
                <a:lnTo>
                  <a:pt x="1119213" y="1119214"/>
                </a:lnTo>
                <a:lnTo>
                  <a:pt x="0" y="1119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726539" y="3273220"/>
            <a:ext cx="1393049" cy="834190"/>
          </a:xfrm>
          <a:custGeom>
            <a:avLst/>
            <a:gdLst/>
            <a:ahLst/>
            <a:cxnLst/>
            <a:rect r="r" b="b" t="t" l="l"/>
            <a:pathLst>
              <a:path h="834190" w="1393049">
                <a:moveTo>
                  <a:pt x="0" y="0"/>
                </a:moveTo>
                <a:lnTo>
                  <a:pt x="1393049" y="0"/>
                </a:lnTo>
                <a:lnTo>
                  <a:pt x="1393049" y="834190"/>
                </a:lnTo>
                <a:lnTo>
                  <a:pt x="0" y="834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6912295" y="5945656"/>
            <a:ext cx="1021537" cy="1119214"/>
          </a:xfrm>
          <a:custGeom>
            <a:avLst/>
            <a:gdLst/>
            <a:ahLst/>
            <a:cxnLst/>
            <a:rect r="r" b="b" t="t" l="l"/>
            <a:pathLst>
              <a:path h="1119214" w="1021537">
                <a:moveTo>
                  <a:pt x="0" y="0"/>
                </a:moveTo>
                <a:lnTo>
                  <a:pt x="1021537" y="0"/>
                </a:lnTo>
                <a:lnTo>
                  <a:pt x="1021537" y="1119214"/>
                </a:lnTo>
                <a:lnTo>
                  <a:pt x="0" y="11192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328483" y="3168980"/>
            <a:ext cx="5572148" cy="497840"/>
          </a:xfrm>
          <a:prstGeom prst="rect">
            <a:avLst/>
          </a:prstGeom>
        </p:spPr>
        <p:txBody>
          <a:bodyPr anchor="t" rtlCol="false" tIns="0" lIns="0" bIns="0" rIns="0">
            <a:spAutoFit/>
          </a:bodyPr>
          <a:lstStyle/>
          <a:p>
            <a:pPr algn="ctr">
              <a:lnSpc>
                <a:spcPts val="4060"/>
              </a:lnSpc>
            </a:pPr>
            <a:r>
              <a:rPr lang="en-US" b="true" sz="2900">
                <a:solidFill>
                  <a:srgbClr val="FFFFFF"/>
                </a:solidFill>
                <a:latin typeface="TT Chocolates Bold"/>
                <a:ea typeface="TT Chocolates Bold"/>
                <a:cs typeface="TT Chocolates Bold"/>
                <a:sym typeface="TT Chocolates Bold"/>
              </a:rPr>
              <a:t>Sự tương tác với khách hàng</a:t>
            </a:r>
          </a:p>
        </p:txBody>
      </p:sp>
      <p:sp>
        <p:nvSpPr>
          <p:cNvPr name="TextBox 15" id="15"/>
          <p:cNvSpPr txBox="true"/>
          <p:nvPr/>
        </p:nvSpPr>
        <p:spPr>
          <a:xfrm rot="0">
            <a:off x="1028700" y="649814"/>
            <a:ext cx="9874534" cy="2025649"/>
          </a:xfrm>
          <a:prstGeom prst="rect">
            <a:avLst/>
          </a:prstGeom>
        </p:spPr>
        <p:txBody>
          <a:bodyPr anchor="t" rtlCol="false" tIns="0" lIns="0" bIns="0" rIns="0">
            <a:spAutoFit/>
          </a:bodyPr>
          <a:lstStyle/>
          <a:p>
            <a:pPr algn="l">
              <a:lnSpc>
                <a:spcPts val="11200"/>
              </a:lnSpc>
            </a:pPr>
            <a:r>
              <a:rPr lang="en-US" sz="8000">
                <a:solidFill>
                  <a:srgbClr val="FFFFFF"/>
                </a:solidFill>
                <a:latin typeface="Biski"/>
                <a:ea typeface="Biski"/>
                <a:cs typeface="Biski"/>
                <a:sym typeface="Biski"/>
              </a:rPr>
              <a:t>Mục tiêu đề tài</a:t>
            </a:r>
          </a:p>
        </p:txBody>
      </p:sp>
      <p:sp>
        <p:nvSpPr>
          <p:cNvPr name="TextBox 16" id="16"/>
          <p:cNvSpPr txBox="true"/>
          <p:nvPr/>
        </p:nvSpPr>
        <p:spPr>
          <a:xfrm rot="0">
            <a:off x="1606242" y="6590906"/>
            <a:ext cx="4617960" cy="919353"/>
          </a:xfrm>
          <a:prstGeom prst="rect">
            <a:avLst/>
          </a:prstGeom>
        </p:spPr>
        <p:txBody>
          <a:bodyPr anchor="t" rtlCol="false" tIns="0" lIns="0" bIns="0" rIns="0">
            <a:spAutoFit/>
          </a:bodyPr>
          <a:lstStyle/>
          <a:p>
            <a:pPr algn="ctr" marL="604521" indent="-302261" lvl="1">
              <a:lnSpc>
                <a:spcPts val="3696"/>
              </a:lnSpc>
              <a:buFont typeface="Arial"/>
              <a:buChar char="•"/>
            </a:pPr>
            <a:r>
              <a:rPr lang="en-US" sz="2800" i="true">
                <a:solidFill>
                  <a:srgbClr val="FFFFFF"/>
                </a:solidFill>
                <a:latin typeface="TT Chocolates Italics"/>
                <a:ea typeface="TT Chocolates Italics"/>
                <a:cs typeface="TT Chocolates Italics"/>
                <a:sym typeface="TT Chocolates Italics"/>
              </a:rPr>
              <a:t>Nâng cao chất lượng sản phẩm</a:t>
            </a:r>
          </a:p>
        </p:txBody>
      </p:sp>
      <p:sp>
        <p:nvSpPr>
          <p:cNvPr name="TextBox 17" id="17"/>
          <p:cNvSpPr txBox="true"/>
          <p:nvPr/>
        </p:nvSpPr>
        <p:spPr>
          <a:xfrm rot="0">
            <a:off x="8234513" y="3168980"/>
            <a:ext cx="4785527" cy="481103"/>
          </a:xfrm>
          <a:prstGeom prst="rect">
            <a:avLst/>
          </a:prstGeom>
        </p:spPr>
        <p:txBody>
          <a:bodyPr anchor="t" rtlCol="false" tIns="0" lIns="0" bIns="0" rIns="0">
            <a:spAutoFit/>
          </a:bodyPr>
          <a:lstStyle/>
          <a:p>
            <a:pPr algn="ctr">
              <a:lnSpc>
                <a:spcPts val="3932"/>
              </a:lnSpc>
            </a:pPr>
            <a:r>
              <a:rPr lang="en-US" b="true" sz="2808">
                <a:solidFill>
                  <a:srgbClr val="FFFFFF"/>
                </a:solidFill>
                <a:latin typeface="TT Chocolates Bold"/>
                <a:ea typeface="TT Chocolates Bold"/>
                <a:cs typeface="TT Chocolates Bold"/>
                <a:sym typeface="TT Chocolates Bold"/>
              </a:rPr>
              <a:t>Mua , quản lý , theo dõi đơn .</a:t>
            </a:r>
          </a:p>
        </p:txBody>
      </p:sp>
      <p:sp>
        <p:nvSpPr>
          <p:cNvPr name="TextBox 18" id="18"/>
          <p:cNvSpPr txBox="true"/>
          <p:nvPr/>
        </p:nvSpPr>
        <p:spPr>
          <a:xfrm rot="0">
            <a:off x="8119588" y="3866808"/>
            <a:ext cx="4518547" cy="452628"/>
          </a:xfrm>
          <a:prstGeom prst="rect">
            <a:avLst/>
          </a:prstGeom>
        </p:spPr>
        <p:txBody>
          <a:bodyPr anchor="t" rtlCol="false" tIns="0" lIns="0" bIns="0" rIns="0">
            <a:spAutoFit/>
          </a:bodyPr>
          <a:lstStyle/>
          <a:p>
            <a:pPr algn="ctr">
              <a:lnSpc>
                <a:spcPts val="3696"/>
              </a:lnSpc>
            </a:pPr>
            <a:r>
              <a:rPr lang="en-US" sz="2800" i="true">
                <a:solidFill>
                  <a:srgbClr val="FFFFFF"/>
                </a:solidFill>
                <a:latin typeface="TT Chocolates Italics"/>
                <a:ea typeface="TT Chocolates Italics"/>
                <a:cs typeface="TT Chocolates Italics"/>
                <a:sym typeface="TT Chocolates Italics"/>
              </a:rPr>
              <a:t>Hỗ trợ khách hàng  mua hàng</a:t>
            </a:r>
          </a:p>
        </p:txBody>
      </p:sp>
      <p:sp>
        <p:nvSpPr>
          <p:cNvPr name="TextBox 19" id="19"/>
          <p:cNvSpPr txBox="true"/>
          <p:nvPr/>
        </p:nvSpPr>
        <p:spPr>
          <a:xfrm rot="0">
            <a:off x="7536144" y="5869456"/>
            <a:ext cx="5101990" cy="573405"/>
          </a:xfrm>
          <a:prstGeom prst="rect">
            <a:avLst/>
          </a:prstGeom>
        </p:spPr>
        <p:txBody>
          <a:bodyPr anchor="t" rtlCol="false" tIns="0" lIns="0" bIns="0" rIns="0">
            <a:spAutoFit/>
          </a:bodyPr>
          <a:lstStyle/>
          <a:p>
            <a:pPr algn="ctr">
              <a:lnSpc>
                <a:spcPts val="4619"/>
              </a:lnSpc>
            </a:pPr>
            <a:r>
              <a:rPr lang="en-US" b="true" sz="3299">
                <a:solidFill>
                  <a:srgbClr val="FFFFFF"/>
                </a:solidFill>
                <a:latin typeface="TT Chocolates Bold"/>
                <a:ea typeface="TT Chocolates Bold"/>
                <a:cs typeface="TT Chocolates Bold"/>
                <a:sym typeface="TT Chocolates Bold"/>
              </a:rPr>
              <a:t>Quản lý websize</a:t>
            </a:r>
          </a:p>
        </p:txBody>
      </p:sp>
      <p:sp>
        <p:nvSpPr>
          <p:cNvPr name="TextBox 20" id="20"/>
          <p:cNvSpPr txBox="true"/>
          <p:nvPr/>
        </p:nvSpPr>
        <p:spPr>
          <a:xfrm rot="0">
            <a:off x="1531706" y="3733265"/>
            <a:ext cx="4964984" cy="452628"/>
          </a:xfrm>
          <a:prstGeom prst="rect">
            <a:avLst/>
          </a:prstGeom>
        </p:spPr>
        <p:txBody>
          <a:bodyPr anchor="t" rtlCol="false" tIns="0" lIns="0" bIns="0" rIns="0">
            <a:spAutoFit/>
          </a:bodyPr>
          <a:lstStyle/>
          <a:p>
            <a:pPr algn="ctr" marL="604521" indent="-302261" lvl="1">
              <a:lnSpc>
                <a:spcPts val="3696"/>
              </a:lnSpc>
              <a:buFont typeface="Arial"/>
              <a:buChar char="•"/>
            </a:pPr>
            <a:r>
              <a:rPr lang="en-US" sz="2800" i="true">
                <a:solidFill>
                  <a:srgbClr val="FFFFFF"/>
                </a:solidFill>
                <a:latin typeface="TT Chocolates Italics"/>
                <a:ea typeface="TT Chocolates Italics"/>
                <a:cs typeface="TT Chocolates Italics"/>
                <a:sym typeface="TT Chocolates Italics"/>
              </a:rPr>
              <a:t>tìm kiếm sản phẩm dễ dàng</a:t>
            </a:r>
          </a:p>
        </p:txBody>
      </p:sp>
      <p:sp>
        <p:nvSpPr>
          <p:cNvPr name="TextBox 21" id="21"/>
          <p:cNvSpPr txBox="true"/>
          <p:nvPr/>
        </p:nvSpPr>
        <p:spPr>
          <a:xfrm rot="0">
            <a:off x="7696646" y="6590906"/>
            <a:ext cx="4785527" cy="919353"/>
          </a:xfrm>
          <a:prstGeom prst="rect">
            <a:avLst/>
          </a:prstGeom>
        </p:spPr>
        <p:txBody>
          <a:bodyPr anchor="t" rtlCol="false" tIns="0" lIns="0" bIns="0" rIns="0">
            <a:spAutoFit/>
          </a:bodyPr>
          <a:lstStyle/>
          <a:p>
            <a:pPr algn="ctr" marL="604521" indent="-302261" lvl="1">
              <a:lnSpc>
                <a:spcPts val="3696"/>
              </a:lnSpc>
              <a:buFont typeface="Arial"/>
              <a:buChar char="•"/>
            </a:pPr>
            <a:r>
              <a:rPr lang="en-US" sz="2800" i="true">
                <a:solidFill>
                  <a:srgbClr val="FFFFFF"/>
                </a:solidFill>
                <a:latin typeface="TT Chocolates Italics"/>
                <a:ea typeface="TT Chocolates Italics"/>
                <a:cs typeface="TT Chocolates Italics"/>
                <a:sym typeface="TT Chocolates Italics"/>
              </a:rPr>
              <a:t>Quản lý các chức năng: loại sản phẩm , nhà cung cấp.</a:t>
            </a:r>
          </a:p>
        </p:txBody>
      </p:sp>
      <p:sp>
        <p:nvSpPr>
          <p:cNvPr name="TextBox 22" id="22"/>
          <p:cNvSpPr txBox="true"/>
          <p:nvPr/>
        </p:nvSpPr>
        <p:spPr>
          <a:xfrm rot="0">
            <a:off x="1712224" y="5912001"/>
            <a:ext cx="4704771" cy="547370"/>
          </a:xfrm>
          <a:prstGeom prst="rect">
            <a:avLst/>
          </a:prstGeom>
        </p:spPr>
        <p:txBody>
          <a:bodyPr anchor="t" rtlCol="false" tIns="0" lIns="0" bIns="0" rIns="0">
            <a:spAutoFit/>
          </a:bodyPr>
          <a:lstStyle/>
          <a:p>
            <a:pPr algn="ctr">
              <a:lnSpc>
                <a:spcPts val="4479"/>
              </a:lnSpc>
            </a:pPr>
            <a:r>
              <a:rPr lang="en-US" b="true" sz="3199">
                <a:solidFill>
                  <a:srgbClr val="FFFFFF"/>
                </a:solidFill>
                <a:latin typeface="TT Chocolates Bold"/>
                <a:ea typeface="TT Chocolates Bold"/>
                <a:cs typeface="TT Chocolates Bold"/>
                <a:sym typeface="TT Chocolates Bold"/>
              </a:rPr>
              <a:t>Phát triển thương hiệu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B4F47"/>
        </a:solidFill>
      </p:bgPr>
    </p:bg>
    <p:spTree>
      <p:nvGrpSpPr>
        <p:cNvPr id="1" name=""/>
        <p:cNvGrpSpPr/>
        <p:nvPr/>
      </p:nvGrpSpPr>
      <p:grpSpPr>
        <a:xfrm>
          <a:off x="0" y="0"/>
          <a:ext cx="0" cy="0"/>
          <a:chOff x="0" y="0"/>
          <a:chExt cx="0" cy="0"/>
        </a:xfrm>
      </p:grpSpPr>
      <p:sp>
        <p:nvSpPr>
          <p:cNvPr name="Freeform 2" id="2"/>
          <p:cNvSpPr/>
          <p:nvPr/>
        </p:nvSpPr>
        <p:spPr>
          <a:xfrm flipH="false" flipV="false" rot="0">
            <a:off x="-774200" y="870893"/>
            <a:ext cx="7276049" cy="1846297"/>
          </a:xfrm>
          <a:custGeom>
            <a:avLst/>
            <a:gdLst/>
            <a:ahLst/>
            <a:cxnLst/>
            <a:rect r="r" b="b" t="t" l="l"/>
            <a:pathLst>
              <a:path h="1846297" w="7276049">
                <a:moveTo>
                  <a:pt x="0" y="0"/>
                </a:moveTo>
                <a:lnTo>
                  <a:pt x="7276049" y="0"/>
                </a:lnTo>
                <a:lnTo>
                  <a:pt x="7276049" y="1846297"/>
                </a:lnTo>
                <a:lnTo>
                  <a:pt x="0" y="1846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37427" y="0"/>
            <a:ext cx="10650573" cy="10287000"/>
          </a:xfrm>
          <a:custGeom>
            <a:avLst/>
            <a:gdLst/>
            <a:ahLst/>
            <a:cxnLst/>
            <a:rect r="r" b="b" t="t" l="l"/>
            <a:pathLst>
              <a:path h="10287000" w="10650573">
                <a:moveTo>
                  <a:pt x="0" y="0"/>
                </a:moveTo>
                <a:lnTo>
                  <a:pt x="10650573" y="0"/>
                </a:lnTo>
                <a:lnTo>
                  <a:pt x="10650573" y="10287000"/>
                </a:lnTo>
                <a:lnTo>
                  <a:pt x="0" y="10287000"/>
                </a:lnTo>
                <a:lnTo>
                  <a:pt x="0" y="0"/>
                </a:lnTo>
                <a:close/>
              </a:path>
            </a:pathLst>
          </a:custGeom>
          <a:blipFill>
            <a:blip r:embed="rId4"/>
            <a:stretch>
              <a:fillRect l="-5890" t="0" r="-4094" b="0"/>
            </a:stretch>
          </a:blipFill>
        </p:spPr>
      </p:sp>
      <p:sp>
        <p:nvSpPr>
          <p:cNvPr name="TextBox 4" id="4"/>
          <p:cNvSpPr txBox="true"/>
          <p:nvPr/>
        </p:nvSpPr>
        <p:spPr>
          <a:xfrm rot="0">
            <a:off x="42401" y="1162944"/>
            <a:ext cx="5642848" cy="900245"/>
          </a:xfrm>
          <a:prstGeom prst="rect">
            <a:avLst/>
          </a:prstGeom>
        </p:spPr>
        <p:txBody>
          <a:bodyPr anchor="t" rtlCol="false" tIns="0" lIns="0" bIns="0" rIns="0">
            <a:spAutoFit/>
          </a:bodyPr>
          <a:lstStyle/>
          <a:p>
            <a:pPr algn="ctr">
              <a:lnSpc>
                <a:spcPts val="4980"/>
              </a:lnSpc>
              <a:spcBef>
                <a:spcPct val="0"/>
              </a:spcBef>
            </a:pPr>
            <a:r>
              <a:rPr lang="en-US" sz="3557">
                <a:solidFill>
                  <a:srgbClr val="000000"/>
                </a:solidFill>
                <a:latin typeface="Biski"/>
                <a:ea typeface="Biski"/>
                <a:cs typeface="Biski"/>
                <a:sym typeface="Biski"/>
              </a:rPr>
              <a:t>Sơ đồ usecase tổng quát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B4F47"/>
        </a:solidFill>
      </p:bgPr>
    </p:bg>
    <p:spTree>
      <p:nvGrpSpPr>
        <p:cNvPr id="1" name=""/>
        <p:cNvGrpSpPr/>
        <p:nvPr/>
      </p:nvGrpSpPr>
      <p:grpSpPr>
        <a:xfrm>
          <a:off x="0" y="0"/>
          <a:ext cx="0" cy="0"/>
          <a:chOff x="0" y="0"/>
          <a:chExt cx="0" cy="0"/>
        </a:xfrm>
      </p:grpSpPr>
      <p:sp>
        <p:nvSpPr>
          <p:cNvPr name="Freeform 2" id="2"/>
          <p:cNvSpPr/>
          <p:nvPr/>
        </p:nvSpPr>
        <p:spPr>
          <a:xfrm flipH="false" flipV="false" rot="0">
            <a:off x="-774200" y="870893"/>
            <a:ext cx="7276049" cy="1846297"/>
          </a:xfrm>
          <a:custGeom>
            <a:avLst/>
            <a:gdLst/>
            <a:ahLst/>
            <a:cxnLst/>
            <a:rect r="r" b="b" t="t" l="l"/>
            <a:pathLst>
              <a:path h="1846297" w="7276049">
                <a:moveTo>
                  <a:pt x="0" y="0"/>
                </a:moveTo>
                <a:lnTo>
                  <a:pt x="7276049" y="0"/>
                </a:lnTo>
                <a:lnTo>
                  <a:pt x="7276049" y="1846297"/>
                </a:lnTo>
                <a:lnTo>
                  <a:pt x="0" y="1846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40282" y="2857575"/>
            <a:ext cx="13607435" cy="7429425"/>
          </a:xfrm>
          <a:custGeom>
            <a:avLst/>
            <a:gdLst/>
            <a:ahLst/>
            <a:cxnLst/>
            <a:rect r="r" b="b" t="t" l="l"/>
            <a:pathLst>
              <a:path h="7429425" w="13607435">
                <a:moveTo>
                  <a:pt x="0" y="0"/>
                </a:moveTo>
                <a:lnTo>
                  <a:pt x="13607436" y="0"/>
                </a:lnTo>
                <a:lnTo>
                  <a:pt x="13607436" y="7429425"/>
                </a:lnTo>
                <a:lnTo>
                  <a:pt x="0" y="7429425"/>
                </a:lnTo>
                <a:lnTo>
                  <a:pt x="0" y="0"/>
                </a:lnTo>
                <a:close/>
              </a:path>
            </a:pathLst>
          </a:custGeom>
          <a:blipFill>
            <a:blip r:embed="rId4"/>
            <a:stretch>
              <a:fillRect l="-445" t="0" r="-4209" b="-1112"/>
            </a:stretch>
          </a:blipFill>
        </p:spPr>
      </p:sp>
      <p:sp>
        <p:nvSpPr>
          <p:cNvPr name="TextBox 4" id="4"/>
          <p:cNvSpPr txBox="true"/>
          <p:nvPr/>
        </p:nvSpPr>
        <p:spPr>
          <a:xfrm rot="0">
            <a:off x="536975" y="967364"/>
            <a:ext cx="4653699" cy="1177106"/>
          </a:xfrm>
          <a:prstGeom prst="rect">
            <a:avLst/>
          </a:prstGeom>
        </p:spPr>
        <p:txBody>
          <a:bodyPr anchor="t" rtlCol="false" tIns="0" lIns="0" bIns="0" rIns="0">
            <a:spAutoFit/>
          </a:bodyPr>
          <a:lstStyle/>
          <a:p>
            <a:pPr algn="ctr">
              <a:lnSpc>
                <a:spcPts val="6520"/>
              </a:lnSpc>
              <a:spcBef>
                <a:spcPct val="0"/>
              </a:spcBef>
            </a:pPr>
            <a:r>
              <a:rPr lang="en-US" sz="4657">
                <a:solidFill>
                  <a:srgbClr val="000000"/>
                </a:solidFill>
                <a:latin typeface="Biski"/>
                <a:ea typeface="Biski"/>
                <a:cs typeface="Biski"/>
                <a:sym typeface="Biski"/>
              </a:rPr>
              <a:t>Cơ sở dữ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DAGhBqO0DQw</dc:identifier>
  <dcterms:modified xsi:type="dcterms:W3CDTF">2011-08-01T06:04:30Z</dcterms:modified>
  <cp:revision>1</cp:revision>
  <dc:title>Brown and White Minimalist Coffee Shop Presentation</dc:title>
</cp:coreProperties>
</file>